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1430000" cy="6076950"/>
  <p:notesSz cx="11430000" cy="60769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2d+beZUZ2QxelElL92M39wDV2L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7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143000" y="2886550"/>
            <a:ext cx="9144000" cy="273462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79050729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 name="Google Shape;40;p1: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86697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0: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10: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6505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11: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6790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2: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0406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3: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3: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7212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4: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14: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670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5: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5: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5186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6: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6: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70608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7: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7: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82689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8: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18: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6015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9: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19: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1186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2: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61298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20: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20: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94390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2" name="Google Shape;242;p21: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73441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22: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5318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3: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3: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9434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4: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p4: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9908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5: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5: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0923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6: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6: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1779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7: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7: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6907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8: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3855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9: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9:notes"/>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92616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2"/>
        <p:cNvGrpSpPr/>
        <p:nvPr/>
      </p:nvGrpSpPr>
      <p:grpSpPr>
        <a:xfrm>
          <a:off x="0" y="0"/>
          <a:ext cx="0" cy="0"/>
          <a:chOff x="0" y="0"/>
          <a:chExt cx="0" cy="0"/>
        </a:xfrm>
      </p:grpSpPr>
      <p:pic>
        <p:nvPicPr>
          <p:cNvPr id="13" name="Google Shape;13;p24"/>
          <p:cNvPicPr preferRelativeResize="0"/>
          <p:nvPr/>
        </p:nvPicPr>
        <p:blipFill rotWithShape="1">
          <a:blip r:embed="rId2">
            <a:alphaModFix/>
          </a:blip>
          <a:srcRect/>
          <a:stretch/>
        </p:blipFill>
        <p:spPr>
          <a:xfrm rot="5400000">
            <a:off x="10123532" y="131809"/>
            <a:ext cx="1447801" cy="1165135"/>
          </a:xfrm>
          <a:prstGeom prst="rect">
            <a:avLst/>
          </a:prstGeom>
          <a:noFill/>
          <a:ln>
            <a:noFill/>
          </a:ln>
        </p:spPr>
      </p:pic>
      <p:pic>
        <p:nvPicPr>
          <p:cNvPr id="14" name="Google Shape;14;p24"/>
          <p:cNvPicPr preferRelativeResize="0"/>
          <p:nvPr/>
        </p:nvPicPr>
        <p:blipFill rotWithShape="1">
          <a:blip r:embed="rId3">
            <a:alphaModFix/>
          </a:blip>
          <a:srcRect/>
          <a:stretch/>
        </p:blipFill>
        <p:spPr>
          <a:xfrm>
            <a:off x="0" y="5191125"/>
            <a:ext cx="883169" cy="895350"/>
          </a:xfrm>
          <a:prstGeom prst="rect">
            <a:avLst/>
          </a:prstGeom>
          <a:noFill/>
          <a:ln>
            <a:noFill/>
          </a:ln>
        </p:spPr>
      </p:pic>
      <p:pic>
        <p:nvPicPr>
          <p:cNvPr id="15" name="Google Shape;15;p24"/>
          <p:cNvPicPr preferRelativeResize="0"/>
          <p:nvPr/>
        </p:nvPicPr>
        <p:blipFill rotWithShape="1">
          <a:blip r:embed="rId4">
            <a:alphaModFix/>
          </a:blip>
          <a:srcRect/>
          <a:stretch/>
        </p:blipFill>
        <p:spPr>
          <a:xfrm>
            <a:off x="10287000" y="4791075"/>
            <a:ext cx="1174821" cy="1276350"/>
          </a:xfrm>
          <a:prstGeom prst="rect">
            <a:avLst/>
          </a:prstGeom>
          <a:noFill/>
          <a:ln>
            <a:noFill/>
          </a:ln>
        </p:spPr>
      </p:pic>
      <p:sp>
        <p:nvSpPr>
          <p:cNvPr id="16" name="Google Shape;16;p24"/>
          <p:cNvSpPr/>
          <p:nvPr/>
        </p:nvSpPr>
        <p:spPr>
          <a:xfrm>
            <a:off x="0" y="0"/>
            <a:ext cx="11405191" cy="6076950"/>
          </a:xfrm>
          <a:prstGeom prst="frame">
            <a:avLst>
              <a:gd name="adj1" fmla="val 3227"/>
            </a:avLst>
          </a:prstGeom>
          <a:solidFill>
            <a:schemeClr val="lt1"/>
          </a:solidFill>
          <a:ln w="76200" cap="flat" cmpd="sng">
            <a:solidFill>
              <a:srgbClr val="004A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obj">
  <p:cSld name="OBJECT">
    <p:spTree>
      <p:nvGrpSpPr>
        <p:cNvPr id="1" name="Shape 17"/>
        <p:cNvGrpSpPr/>
        <p:nvPr/>
      </p:nvGrpSpPr>
      <p:grpSpPr>
        <a:xfrm>
          <a:off x="0" y="0"/>
          <a:ext cx="0" cy="0"/>
          <a:chOff x="0" y="0"/>
          <a:chExt cx="0" cy="0"/>
        </a:xfrm>
      </p:grpSpPr>
      <p:sp>
        <p:nvSpPr>
          <p:cNvPr id="18" name="Google Shape;18;p25"/>
          <p:cNvSpPr txBox="1">
            <a:spLocks noGrp="1"/>
          </p:cNvSpPr>
          <p:nvPr>
            <p:ph type="ctrTitle"/>
          </p:nvPr>
        </p:nvSpPr>
        <p:spPr>
          <a:xfrm>
            <a:off x="670421" y="1603026"/>
            <a:ext cx="10089157" cy="68135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b="0" i="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5"/>
          <p:cNvSpPr txBox="1">
            <a:spLocks noGrp="1"/>
          </p:cNvSpPr>
          <p:nvPr>
            <p:ph type="subTitle" idx="1"/>
          </p:nvPr>
        </p:nvSpPr>
        <p:spPr>
          <a:xfrm>
            <a:off x="1714500" y="3367532"/>
            <a:ext cx="8001000" cy="150336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5"/>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5"/>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5"/>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a:t>
            </a:fld>
            <a:endParaRPr sz="1800" b="0" i="0" u="none" strike="noStrike" cap="none">
              <a:latin typeface="Calibri"/>
              <a:ea typeface="Calibri"/>
              <a:cs typeface="Calibri"/>
              <a:sym typeface="Calibri"/>
            </a:endParaRPr>
          </a:p>
        </p:txBody>
      </p:sp>
      <p:sp>
        <p:nvSpPr>
          <p:cNvPr id="23" name="Google Shape;23;p25"/>
          <p:cNvSpPr/>
          <p:nvPr/>
        </p:nvSpPr>
        <p:spPr>
          <a:xfrm>
            <a:off x="12405" y="0"/>
            <a:ext cx="11430000" cy="6076950"/>
          </a:xfrm>
          <a:prstGeom prst="rect">
            <a:avLst/>
          </a:prstGeom>
          <a:solidFill>
            <a:srgbClr val="0070C0"/>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4"/>
        <p:cNvGrpSpPr/>
        <p:nvPr/>
      </p:nvGrpSpPr>
      <p:grpSpPr>
        <a:xfrm>
          <a:off x="0" y="0"/>
          <a:ext cx="0" cy="0"/>
          <a:chOff x="0" y="0"/>
          <a:chExt cx="0" cy="0"/>
        </a:xfrm>
      </p:grpSpPr>
      <p:sp>
        <p:nvSpPr>
          <p:cNvPr id="25" name="Google Shape;25;p26"/>
          <p:cNvSpPr txBox="1">
            <a:spLocks noGrp="1"/>
          </p:cNvSpPr>
          <p:nvPr>
            <p:ph type="title"/>
          </p:nvPr>
        </p:nvSpPr>
        <p:spPr>
          <a:xfrm>
            <a:off x="1375866" y="455834"/>
            <a:ext cx="8678267" cy="11436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3550" b="1" i="0">
                <a:solidFill>
                  <a:srgbClr val="006ED5"/>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26"/>
          <p:cNvSpPr txBox="1">
            <a:spLocks noGrp="1"/>
          </p:cNvSpPr>
          <p:nvPr>
            <p:ph type="body" idx="1"/>
          </p:nvPr>
        </p:nvSpPr>
        <p:spPr>
          <a:xfrm>
            <a:off x="571500" y="1383093"/>
            <a:ext cx="4972050" cy="3968877"/>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7" name="Google Shape;27;p26"/>
          <p:cNvSpPr txBox="1">
            <a:spLocks noGrp="1"/>
          </p:cNvSpPr>
          <p:nvPr>
            <p:ph type="body" idx="2"/>
          </p:nvPr>
        </p:nvSpPr>
        <p:spPr>
          <a:xfrm>
            <a:off x="5886450" y="1383093"/>
            <a:ext cx="4972050" cy="3968877"/>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8" name="Google Shape;28;p26"/>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6"/>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6"/>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a:t>
            </a:fld>
            <a:endParaRPr sz="1800">
              <a:latin typeface="Calibri"/>
              <a:ea typeface="Calibri"/>
              <a:cs typeface="Calibri"/>
              <a:sym typeface="Calibri"/>
            </a:endParaRPr>
          </a:p>
        </p:txBody>
      </p:sp>
      <p:sp>
        <p:nvSpPr>
          <p:cNvPr id="31" name="Google Shape;31;p26"/>
          <p:cNvSpPr/>
          <p:nvPr/>
        </p:nvSpPr>
        <p:spPr>
          <a:xfrm>
            <a:off x="152400" y="142875"/>
            <a:ext cx="11125200" cy="5791200"/>
          </a:xfrm>
          <a:prstGeom prst="rect">
            <a:avLst/>
          </a:prstGeom>
          <a:solidFill>
            <a:schemeClr val="lt1"/>
          </a:solidFill>
          <a:ln w="38100" cap="flat" cmpd="sng">
            <a:solidFill>
              <a:srgbClr val="0080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32" name="Google Shape;32;p26"/>
          <p:cNvPicPr preferRelativeResize="0"/>
          <p:nvPr/>
        </p:nvPicPr>
        <p:blipFill rotWithShape="1">
          <a:blip r:embed="rId2">
            <a:alphaModFix/>
          </a:blip>
          <a:srcRect/>
          <a:stretch/>
        </p:blipFill>
        <p:spPr>
          <a:xfrm>
            <a:off x="1858599" y="178742"/>
            <a:ext cx="639822" cy="669287"/>
          </a:xfrm>
          <a:prstGeom prst="rect">
            <a:avLst/>
          </a:prstGeom>
          <a:noFill/>
          <a:ln>
            <a:noFill/>
          </a:ln>
        </p:spPr>
      </p:pic>
      <p:pic>
        <p:nvPicPr>
          <p:cNvPr id="33" name="Google Shape;33;p26"/>
          <p:cNvPicPr preferRelativeResize="0"/>
          <p:nvPr/>
        </p:nvPicPr>
        <p:blipFill rotWithShape="1">
          <a:blip r:embed="rId3">
            <a:alphaModFix/>
          </a:blip>
          <a:srcRect/>
          <a:stretch/>
        </p:blipFill>
        <p:spPr>
          <a:xfrm>
            <a:off x="369684" y="348647"/>
            <a:ext cx="1417244" cy="33800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4"/>
        <p:cNvGrpSpPr/>
        <p:nvPr/>
      </p:nvGrpSpPr>
      <p:grpSpPr>
        <a:xfrm>
          <a:off x="0" y="0"/>
          <a:ext cx="0" cy="0"/>
          <a:chOff x="0" y="0"/>
          <a:chExt cx="0" cy="0"/>
        </a:xfrm>
      </p:grpSpPr>
      <p:sp>
        <p:nvSpPr>
          <p:cNvPr id="35" name="Google Shape;35;p27"/>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7"/>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7"/>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3"/>
          <p:cNvSpPr txBox="1">
            <a:spLocks noGrp="1"/>
          </p:cNvSpPr>
          <p:nvPr>
            <p:ph type="title"/>
          </p:nvPr>
        </p:nvSpPr>
        <p:spPr>
          <a:xfrm>
            <a:off x="1375866" y="455834"/>
            <a:ext cx="8678267" cy="1143635"/>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3550" b="1" i="0" u="none" strike="noStrike" cap="none">
                <a:solidFill>
                  <a:srgbClr val="006ED5"/>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3"/>
          <p:cNvSpPr txBox="1">
            <a:spLocks noGrp="1"/>
          </p:cNvSpPr>
          <p:nvPr>
            <p:ph type="body" idx="1"/>
          </p:nvPr>
        </p:nvSpPr>
        <p:spPr>
          <a:xfrm>
            <a:off x="670421" y="2738882"/>
            <a:ext cx="10089157" cy="1844675"/>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8" name="Google Shape;8;p23"/>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3"/>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3"/>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b="0" i="0" u="none" strike="noStrike" cap="none">
                <a:solidFill>
                  <a:srgbClr val="888888"/>
                </a:solidFill>
                <a:latin typeface="Calibri"/>
                <a:ea typeface="Calibri"/>
                <a:cs typeface="Calibri"/>
                <a:sym typeface="Calibri"/>
              </a:defRPr>
            </a:lvl1pPr>
            <a:lvl2pPr marL="0" marR="0" lvl="1" indent="0" algn="r" rtl="0">
              <a:spcBef>
                <a:spcPts val="0"/>
              </a:spcBef>
              <a:buNone/>
              <a:defRPr sz="1800" b="0" i="0" u="none" strike="noStrike" cap="none">
                <a:solidFill>
                  <a:srgbClr val="888888"/>
                </a:solidFill>
                <a:latin typeface="Calibri"/>
                <a:ea typeface="Calibri"/>
                <a:cs typeface="Calibri"/>
                <a:sym typeface="Calibri"/>
              </a:defRPr>
            </a:lvl2pPr>
            <a:lvl3pPr marL="0" marR="0" lvl="2" indent="0" algn="r" rtl="0">
              <a:spcBef>
                <a:spcPts val="0"/>
              </a:spcBef>
              <a:buNone/>
              <a:defRPr sz="1800" b="0" i="0" u="none" strike="noStrike" cap="none">
                <a:solidFill>
                  <a:srgbClr val="888888"/>
                </a:solidFill>
                <a:latin typeface="Calibri"/>
                <a:ea typeface="Calibri"/>
                <a:cs typeface="Calibri"/>
                <a:sym typeface="Calibri"/>
              </a:defRPr>
            </a:lvl3pPr>
            <a:lvl4pPr marL="0" marR="0" lvl="3" indent="0" algn="r" rtl="0">
              <a:spcBef>
                <a:spcPts val="0"/>
              </a:spcBef>
              <a:buNone/>
              <a:defRPr sz="1800" b="0" i="0" u="none" strike="noStrike" cap="none">
                <a:solidFill>
                  <a:srgbClr val="888888"/>
                </a:solidFill>
                <a:latin typeface="Calibri"/>
                <a:ea typeface="Calibri"/>
                <a:cs typeface="Calibri"/>
                <a:sym typeface="Calibri"/>
              </a:defRPr>
            </a:lvl4pPr>
            <a:lvl5pPr marL="0" marR="0" lvl="4" indent="0" algn="r" rtl="0">
              <a:spcBef>
                <a:spcPts val="0"/>
              </a:spcBef>
              <a:buNone/>
              <a:defRPr sz="1800" b="0" i="0" u="none" strike="noStrike" cap="none">
                <a:solidFill>
                  <a:srgbClr val="888888"/>
                </a:solidFill>
                <a:latin typeface="Calibri"/>
                <a:ea typeface="Calibri"/>
                <a:cs typeface="Calibri"/>
                <a:sym typeface="Calibri"/>
              </a:defRPr>
            </a:lvl5pPr>
            <a:lvl6pPr marL="0" marR="0" lvl="5" indent="0" algn="r" rtl="0">
              <a:spcBef>
                <a:spcPts val="0"/>
              </a:spcBef>
              <a:buNone/>
              <a:defRPr sz="1800" b="0" i="0" u="none" strike="noStrike" cap="none">
                <a:solidFill>
                  <a:srgbClr val="888888"/>
                </a:solidFill>
                <a:latin typeface="Calibri"/>
                <a:ea typeface="Calibri"/>
                <a:cs typeface="Calibri"/>
                <a:sym typeface="Calibri"/>
              </a:defRPr>
            </a:lvl6pPr>
            <a:lvl7pPr marL="0" marR="0" lvl="6" indent="0" algn="r" rtl="0">
              <a:spcBef>
                <a:spcPts val="0"/>
              </a:spcBef>
              <a:buNone/>
              <a:defRPr sz="1800" b="0" i="0" u="none" strike="noStrike" cap="none">
                <a:solidFill>
                  <a:srgbClr val="888888"/>
                </a:solidFill>
                <a:latin typeface="Calibri"/>
                <a:ea typeface="Calibri"/>
                <a:cs typeface="Calibri"/>
                <a:sym typeface="Calibri"/>
              </a:defRPr>
            </a:lvl7pPr>
            <a:lvl8pPr marL="0" marR="0" lvl="7" indent="0" algn="r" rtl="0">
              <a:spcBef>
                <a:spcPts val="0"/>
              </a:spcBef>
              <a:buNone/>
              <a:defRPr sz="1800" b="0" i="0" u="none" strike="noStrike" cap="none">
                <a:solidFill>
                  <a:srgbClr val="888888"/>
                </a:solidFill>
                <a:latin typeface="Calibri"/>
                <a:ea typeface="Calibri"/>
                <a:cs typeface="Calibri"/>
                <a:sym typeface="Calibri"/>
              </a:defRPr>
            </a:lvl8pPr>
            <a:lvl9pPr marL="0" marR="0" lvl="8" indent="0" algn="r" rtl="0">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pic>
        <p:nvPicPr>
          <p:cNvPr id="11" name="Google Shape;11;p23"/>
          <p:cNvPicPr preferRelativeResize="0"/>
          <p:nvPr/>
        </p:nvPicPr>
        <p:blipFill rotWithShape="1">
          <a:blip r:embed="rId6">
            <a:alphaModFix/>
          </a:blip>
          <a:srcRect/>
          <a:stretch/>
        </p:blipFill>
        <p:spPr>
          <a:xfrm>
            <a:off x="381000" y="295275"/>
            <a:ext cx="1376916" cy="6858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6.png"/><Relationship Id="rId4" Type="http://schemas.openxmlformats.org/officeDocument/2006/relationships/image" Target="../media/image25.png"/></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pic>
        <p:nvPicPr>
          <p:cNvPr id="42" name="Google Shape;42;p1"/>
          <p:cNvPicPr preferRelativeResize="0"/>
          <p:nvPr/>
        </p:nvPicPr>
        <p:blipFill rotWithShape="1">
          <a:blip r:embed="rId3">
            <a:alphaModFix/>
          </a:blip>
          <a:srcRect/>
          <a:stretch/>
        </p:blipFill>
        <p:spPr>
          <a:xfrm>
            <a:off x="2133600" y="1133475"/>
            <a:ext cx="6831645" cy="3352800"/>
          </a:xfrm>
          <a:prstGeom prst="rect">
            <a:avLst/>
          </a:prstGeom>
          <a:noFill/>
          <a:ln>
            <a:noFill/>
          </a:ln>
        </p:spPr>
      </p:pic>
      <p:sp>
        <p:nvSpPr>
          <p:cNvPr id="43" name="Google Shape;43;p1"/>
          <p:cNvSpPr txBox="1"/>
          <p:nvPr/>
        </p:nvSpPr>
        <p:spPr>
          <a:xfrm>
            <a:off x="1752600" y="5095875"/>
            <a:ext cx="792480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200" b="1" i="0" u="none" strike="noStrike" cap="none">
                <a:solidFill>
                  <a:srgbClr val="000000"/>
                </a:solidFill>
                <a:latin typeface="Calibri"/>
                <a:ea typeface="Calibri"/>
                <a:cs typeface="Calibri"/>
                <a:sym typeface="Calibri"/>
              </a:rPr>
              <a:t>Posílení podnikatelského myšlení a sebepojetí u dětí - </a:t>
            </a:r>
            <a:r>
              <a:rPr lang="es-ES" sz="1200" b="1" i="0" u="none" strike="noStrike" cap="none">
                <a:solidFill>
                  <a:schemeClr val="dk1"/>
                </a:solidFill>
                <a:latin typeface="Calibri"/>
                <a:ea typeface="Calibri"/>
                <a:cs typeface="Calibri"/>
                <a:sym typeface="Calibri"/>
              </a:rPr>
              <a:t>EMPOW4KIDS</a:t>
            </a:r>
            <a:endParaRPr sz="1200" b="0" i="0" u="none" strike="noStrike" cap="none">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r>
              <a:rPr lang="es-ES" sz="1200" b="0" i="1" u="none" strike="noStrike" cap="none">
                <a:solidFill>
                  <a:srgbClr val="000000"/>
                </a:solidFill>
                <a:latin typeface="Calibri"/>
                <a:ea typeface="Calibri"/>
                <a:cs typeface="Calibri"/>
                <a:sym typeface="Calibri"/>
              </a:rPr>
              <a:t>ERASMUS+ KA220-SCH - Partnerství pro spolupráci ve školním vzdělávání</a:t>
            </a:r>
            <a:endParaRPr sz="1200" b="0" i="0" u="none" strike="noStrike" cap="none">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r>
              <a:rPr lang="es-ES" sz="1200" b="0" i="1" u="none" strike="noStrike" cap="none">
                <a:solidFill>
                  <a:srgbClr val="000000"/>
                </a:solidFill>
                <a:latin typeface="Calibri"/>
                <a:ea typeface="Calibri"/>
                <a:cs typeface="Calibri"/>
                <a:sym typeface="Calibri"/>
              </a:rPr>
              <a:t> 2021-1-CZ01-KA220-SCH-000032484</a:t>
            </a:r>
            <a:endParaRPr sz="1200" b="0" i="0" u="none" strike="noStrike" cap="none">
              <a:solidFill>
                <a:schemeClr val="dk1"/>
              </a:solidFill>
              <a:latin typeface="Times New Roman"/>
              <a:ea typeface="Times New Roman"/>
              <a:cs typeface="Times New Roman"/>
              <a:sym typeface="Times New Roman"/>
            </a:endParaRPr>
          </a:p>
        </p:txBody>
      </p:sp>
      <p:pic>
        <p:nvPicPr>
          <p:cNvPr id="44" name="Google Shape;44;p1"/>
          <p:cNvPicPr preferRelativeResize="0"/>
          <p:nvPr/>
        </p:nvPicPr>
        <p:blipFill rotWithShape="1">
          <a:blip r:embed="rId4">
            <a:alphaModFix/>
          </a:blip>
          <a:srcRect/>
          <a:stretch/>
        </p:blipFill>
        <p:spPr>
          <a:xfrm>
            <a:off x="8839200" y="5438734"/>
            <a:ext cx="1447800" cy="30347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0"/>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1800" b="1" i="0">
                <a:solidFill>
                  <a:srgbClr val="006ED5"/>
                </a:solidFill>
                <a:latin typeface="Trebuchet MS"/>
                <a:ea typeface="Trebuchet MS"/>
                <a:cs typeface="Trebuchet MS"/>
                <a:sym typeface="Trebuchet MS"/>
              </a:rPr>
              <a:t>KDO?</a:t>
            </a:r>
            <a:endParaRPr/>
          </a:p>
        </p:txBody>
      </p:sp>
      <p:sp>
        <p:nvSpPr>
          <p:cNvPr id="129" name="Google Shape;129;p10"/>
          <p:cNvSpPr txBox="1"/>
          <p:nvPr/>
        </p:nvSpPr>
        <p:spPr>
          <a:xfrm>
            <a:off x="4097130" y="443113"/>
            <a:ext cx="2729579"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a:solidFill>
                  <a:srgbClr val="93B3D7"/>
                </a:solidFill>
                <a:latin typeface="Calibri"/>
                <a:ea typeface="Calibri"/>
                <a:cs typeface="Calibri"/>
                <a:sym typeface="Calibri"/>
              </a:rPr>
              <a:t>Vaši zákazníci</a:t>
            </a:r>
            <a:endParaRPr sz="1400">
              <a:solidFill>
                <a:srgbClr val="93B3D7"/>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1"/>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5400" b="1" i="0">
                <a:solidFill>
                  <a:schemeClr val="lt1"/>
                </a:solidFill>
                <a:latin typeface="Trebuchet MS"/>
                <a:ea typeface="Trebuchet MS"/>
                <a:cs typeface="Trebuchet MS"/>
                <a:sym typeface="Trebuchet MS"/>
              </a:rPr>
              <a:t>JAK?</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2"/>
          <p:cNvSpPr txBox="1"/>
          <p:nvPr/>
        </p:nvSpPr>
        <p:spPr>
          <a:xfrm>
            <a:off x="4204623"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2400" b="1" i="0">
                <a:solidFill>
                  <a:srgbClr val="006ED5"/>
                </a:solidFill>
                <a:latin typeface="Trebuchet MS"/>
                <a:ea typeface="Trebuchet MS"/>
                <a:cs typeface="Trebuchet MS"/>
                <a:sym typeface="Trebuchet MS"/>
              </a:rPr>
              <a:t>JAK?</a:t>
            </a:r>
            <a:endParaRPr/>
          </a:p>
        </p:txBody>
      </p:sp>
      <p:grpSp>
        <p:nvGrpSpPr>
          <p:cNvPr id="140" name="Google Shape;140;p12"/>
          <p:cNvGrpSpPr/>
          <p:nvPr/>
        </p:nvGrpSpPr>
        <p:grpSpPr>
          <a:xfrm>
            <a:off x="551138" y="955505"/>
            <a:ext cx="10251528" cy="4740563"/>
            <a:chOff x="1395412" y="2176462"/>
            <a:chExt cx="2752725" cy="2400300"/>
          </a:xfrm>
        </p:grpSpPr>
        <p:sp>
          <p:nvSpPr>
            <p:cNvPr id="141" name="Google Shape;141;p12"/>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142" name="Google Shape;142;p12"/>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143" name="Google Shape;143;p12"/>
          <p:cNvSpPr txBox="1"/>
          <p:nvPr/>
        </p:nvSpPr>
        <p:spPr>
          <a:xfrm>
            <a:off x="762000" y="1057275"/>
            <a:ext cx="9735900" cy="46101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400">
                <a:solidFill>
                  <a:schemeClr val="dk1"/>
                </a:solidFill>
                <a:latin typeface="Calibri"/>
                <a:ea typeface="Calibri"/>
                <a:cs typeface="Calibri"/>
                <a:sym typeface="Calibri"/>
              </a:rPr>
              <a:t>V této části prezentace byste měli vysvětlit strategické aliance, klíčové činnosti a klíčové zdroje vašeho podnikatelského záměru.</a:t>
            </a:r>
            <a:endParaRPr/>
          </a:p>
          <a:p>
            <a:pPr marL="0" marR="0" lvl="0" indent="0" algn="just" rtl="0">
              <a:spcBef>
                <a:spcPts val="300"/>
              </a:spcBef>
              <a:spcAft>
                <a:spcPts val="0"/>
              </a:spcAft>
              <a:buNone/>
            </a:pPr>
            <a:endParaRPr sz="1400">
              <a:solidFill>
                <a:srgbClr val="000000"/>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Strategické aliance se týkají "Kdo vám může pomoci". Jsou jako spojení s jinými společnostmi nebo lidmi, abyste posílili své podnikání.</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Je to jako když dvě společnosti spojí své síly a společně vytvoří něco úžasného. Mohou sdílet své nápady, zdroje nebo dokonce spolupracovat na projektech. Vytvářením strategických aliancí mohou podniky díky spojení svých silných stránek dokázat více a být úspěšnější.</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 </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Klíčové aktivity se týkají otázky "Jak </a:t>
            </a:r>
            <a:r>
              <a:rPr lang="es-ES">
                <a:latin typeface="Calibri"/>
                <a:ea typeface="Calibri"/>
                <a:cs typeface="Calibri"/>
                <a:sym typeface="Calibri"/>
              </a:rPr>
              <a:t>to </a:t>
            </a:r>
            <a:r>
              <a:rPr lang="es-ES" sz="1400">
                <a:solidFill>
                  <a:srgbClr val="000000"/>
                </a:solidFill>
                <a:latin typeface="Calibri"/>
                <a:ea typeface="Calibri"/>
                <a:cs typeface="Calibri"/>
                <a:sym typeface="Calibri"/>
              </a:rPr>
              <a:t>uděláte?". Jedná se o důležité úkoly nebo činnosti, které musí společnost provést, aby byla úspěšná.</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Pokud například provozujete obchod s hračkami, mezi vaše klíčové činnosti může patřit nákup nových hraček k prodeji, organizace obchodu a zajištění čistoty a pořádku. Tyto činnosti jsou klíčové pro hladký chod podniku a dosažení jeho cílů.</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 </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Klíčové zdroje odkazují na "Co potřebujete?". Jsou to věci, které společnost potřebuje mít, aby mohla fungovat a být úspěšná.</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Klíčové zdroje mohou být pro každou firmu jiné. Mohou to být například nástroje, vybavení, materiál nebo dokonce lidé se speciálními dovednostmi. Pokud například provozujete pekárnu, vašimi klíčovými zdroji budou věci jako pece, ingredience na pečení a talentovaní pekaři.</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 </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Správné klíčové zdroje jsou důležité, protože pomáhají podniku efektivně vykonávat jeho klíčové činnosti a dosahovat jeho cílů.</a:t>
            </a:r>
            <a:endParaRPr sz="1400">
              <a:solidFill>
                <a:schemeClr val="dk1"/>
              </a:solidFill>
              <a:latin typeface="Calibri"/>
              <a:ea typeface="Calibri"/>
              <a:cs typeface="Calibri"/>
              <a:sym typeface="Calibri"/>
            </a:endParaRPr>
          </a:p>
        </p:txBody>
      </p:sp>
      <p:sp>
        <p:nvSpPr>
          <p:cNvPr id="144" name="Google Shape;144;p12"/>
          <p:cNvSpPr txBox="1"/>
          <p:nvPr/>
        </p:nvSpPr>
        <p:spPr>
          <a:xfrm>
            <a:off x="4157655" y="498559"/>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a:solidFill>
                  <a:srgbClr val="93B3D7"/>
                </a:solidFill>
                <a:latin typeface="Calibri"/>
                <a:ea typeface="Calibri"/>
                <a:cs typeface="Calibri"/>
                <a:sym typeface="Calibri"/>
              </a:rPr>
              <a:t>Koho a co potřebujete?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3"/>
          <p:cNvSpPr txBox="1"/>
          <p:nvPr/>
        </p:nvSpPr>
        <p:spPr>
          <a:xfrm>
            <a:off x="1235593" y="3903969"/>
            <a:ext cx="2785602" cy="209288"/>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es-ES" sz="1400" b="1">
                <a:solidFill>
                  <a:srgbClr val="B19400"/>
                </a:solidFill>
                <a:latin typeface="Trebuchet MS"/>
                <a:ea typeface="Trebuchet MS"/>
                <a:cs typeface="Trebuchet MS"/>
                <a:sym typeface="Trebuchet MS"/>
              </a:rPr>
              <a:t>Kdo jsou vaši klíčoví partneři?</a:t>
            </a:r>
            <a:endParaRPr sz="1400">
              <a:solidFill>
                <a:schemeClr val="dk1"/>
              </a:solidFill>
              <a:latin typeface="Trebuchet MS"/>
              <a:ea typeface="Trebuchet MS"/>
              <a:cs typeface="Trebuchet MS"/>
              <a:sym typeface="Trebuchet MS"/>
            </a:endParaRPr>
          </a:p>
        </p:txBody>
      </p:sp>
      <p:sp>
        <p:nvSpPr>
          <p:cNvPr id="150" name="Google Shape;150;p13"/>
          <p:cNvSpPr txBox="1"/>
          <p:nvPr/>
        </p:nvSpPr>
        <p:spPr>
          <a:xfrm>
            <a:off x="4556605" y="3903969"/>
            <a:ext cx="2438976" cy="425822"/>
          </a:xfrm>
          <a:prstGeom prst="rect">
            <a:avLst/>
          </a:prstGeom>
          <a:noFill/>
          <a:ln>
            <a:noFill/>
          </a:ln>
        </p:spPr>
        <p:txBody>
          <a:bodyPr spcFirstLastPara="1" wrap="square" lIns="0" tIns="0" rIns="0" bIns="0" anchor="t" anchorCtr="0">
            <a:spAutoFit/>
          </a:bodyPr>
          <a:lstStyle/>
          <a:p>
            <a:pPr marL="12700" marR="5080" lvl="0" indent="0" algn="l" rtl="0">
              <a:lnSpc>
                <a:spcPct val="102400"/>
              </a:lnSpc>
              <a:spcBef>
                <a:spcPts val="0"/>
              </a:spcBef>
              <a:spcAft>
                <a:spcPts val="0"/>
              </a:spcAft>
              <a:buNone/>
            </a:pPr>
            <a:r>
              <a:rPr lang="es-ES" sz="1400" b="1">
                <a:solidFill>
                  <a:srgbClr val="008545"/>
                </a:solidFill>
                <a:latin typeface="Trebuchet MS"/>
                <a:ea typeface="Trebuchet MS"/>
                <a:cs typeface="Trebuchet MS"/>
                <a:sym typeface="Trebuchet MS"/>
              </a:rPr>
              <a:t>Co uděláte pro to, aby vaše podnikání bylo úspěšné?</a:t>
            </a:r>
            <a:endParaRPr sz="1400">
              <a:solidFill>
                <a:schemeClr val="dk1"/>
              </a:solidFill>
              <a:latin typeface="Trebuchet MS"/>
              <a:ea typeface="Trebuchet MS"/>
              <a:cs typeface="Trebuchet MS"/>
              <a:sym typeface="Trebuchet MS"/>
            </a:endParaRPr>
          </a:p>
        </p:txBody>
      </p:sp>
      <p:sp>
        <p:nvSpPr>
          <p:cNvPr id="151" name="Google Shape;151;p13"/>
          <p:cNvSpPr txBox="1"/>
          <p:nvPr/>
        </p:nvSpPr>
        <p:spPr>
          <a:xfrm>
            <a:off x="7886475" y="3907688"/>
            <a:ext cx="2404866" cy="422103"/>
          </a:xfrm>
          <a:prstGeom prst="rect">
            <a:avLst/>
          </a:prstGeom>
          <a:noFill/>
          <a:ln>
            <a:noFill/>
          </a:ln>
        </p:spPr>
        <p:txBody>
          <a:bodyPr spcFirstLastPara="1" wrap="square" lIns="0" tIns="0" rIns="0" bIns="0" anchor="t" anchorCtr="0">
            <a:spAutoFit/>
          </a:bodyPr>
          <a:lstStyle/>
          <a:p>
            <a:pPr marL="12700" marR="5080" lvl="0" indent="0" algn="l" rtl="0">
              <a:lnSpc>
                <a:spcPct val="100699"/>
              </a:lnSpc>
              <a:spcBef>
                <a:spcPts val="0"/>
              </a:spcBef>
              <a:spcAft>
                <a:spcPts val="0"/>
              </a:spcAft>
              <a:buNone/>
            </a:pPr>
            <a:r>
              <a:rPr lang="es-ES" sz="1400" b="1">
                <a:solidFill>
                  <a:srgbClr val="EB0000"/>
                </a:solidFill>
                <a:latin typeface="Trebuchet MS"/>
                <a:ea typeface="Trebuchet MS"/>
                <a:cs typeface="Trebuchet MS"/>
                <a:sym typeface="Trebuchet MS"/>
              </a:rPr>
              <a:t>Jaké zdroje budete potřebovat?</a:t>
            </a:r>
            <a:endParaRPr sz="1400">
              <a:solidFill>
                <a:schemeClr val="dk1"/>
              </a:solidFill>
              <a:latin typeface="Trebuchet MS"/>
              <a:ea typeface="Trebuchet MS"/>
              <a:cs typeface="Trebuchet MS"/>
              <a:sym typeface="Trebuchet MS"/>
            </a:endParaRPr>
          </a:p>
        </p:txBody>
      </p:sp>
      <p:sp>
        <p:nvSpPr>
          <p:cNvPr id="152" name="Google Shape;152;p13"/>
          <p:cNvSpPr txBox="1"/>
          <p:nvPr/>
        </p:nvSpPr>
        <p:spPr>
          <a:xfrm>
            <a:off x="1391504" y="4496292"/>
            <a:ext cx="247378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a:solidFill>
                  <a:schemeClr val="dk1"/>
                </a:solidFill>
                <a:latin typeface="Calibri"/>
                <a:ea typeface="Calibri"/>
                <a:cs typeface="Calibri"/>
                <a:sym typeface="Calibri"/>
              </a:rPr>
              <a:t>Popište, kdo vám bude pomáhat při realizaci vašeho podnikání.</a:t>
            </a:r>
            <a:endParaRPr/>
          </a:p>
        </p:txBody>
      </p:sp>
      <p:sp>
        <p:nvSpPr>
          <p:cNvPr id="153" name="Google Shape;153;p13"/>
          <p:cNvSpPr txBox="1"/>
          <p:nvPr/>
        </p:nvSpPr>
        <p:spPr>
          <a:xfrm>
            <a:off x="4463435" y="4505339"/>
            <a:ext cx="2438976"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a:solidFill>
                  <a:schemeClr val="dk1"/>
                </a:solidFill>
                <a:latin typeface="Calibri"/>
                <a:ea typeface="Calibri"/>
                <a:cs typeface="Calibri"/>
                <a:sym typeface="Calibri"/>
              </a:rPr>
              <a:t>Ukažte, jaké klíčové činnosti budete muset provést.</a:t>
            </a:r>
            <a:endParaRPr/>
          </a:p>
        </p:txBody>
      </p:sp>
      <p:sp>
        <p:nvSpPr>
          <p:cNvPr id="154" name="Google Shape;154;p13"/>
          <p:cNvSpPr txBox="1"/>
          <p:nvPr/>
        </p:nvSpPr>
        <p:spPr>
          <a:xfrm>
            <a:off x="7805216" y="4505339"/>
            <a:ext cx="256738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a:solidFill>
                  <a:schemeClr val="dk1"/>
                </a:solidFill>
                <a:latin typeface="Calibri"/>
                <a:ea typeface="Calibri"/>
                <a:cs typeface="Calibri"/>
                <a:sym typeface="Calibri"/>
              </a:rPr>
              <a:t>Popište klíčové zdroje, které budete potřebovat k tomu, aby vaše podnikání fungovalo.</a:t>
            </a:r>
            <a:endParaRPr/>
          </a:p>
        </p:txBody>
      </p:sp>
      <p:sp>
        <p:nvSpPr>
          <p:cNvPr id="155" name="Google Shape;155;p13"/>
          <p:cNvSpPr txBox="1"/>
          <p:nvPr/>
        </p:nvSpPr>
        <p:spPr>
          <a:xfrm>
            <a:off x="4218244" y="819505"/>
            <a:ext cx="2944556"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a:solidFill>
                  <a:srgbClr val="93B3D7"/>
                </a:solidFill>
                <a:latin typeface="Calibri"/>
                <a:ea typeface="Calibri"/>
                <a:cs typeface="Calibri"/>
                <a:sym typeface="Calibri"/>
              </a:rPr>
              <a:t>Koho a co potřebujete?</a:t>
            </a:r>
            <a:endParaRPr/>
          </a:p>
        </p:txBody>
      </p:sp>
      <p:sp>
        <p:nvSpPr>
          <p:cNvPr id="156" name="Google Shape;156;p13"/>
          <p:cNvSpPr txBox="1"/>
          <p:nvPr/>
        </p:nvSpPr>
        <p:spPr>
          <a:xfrm>
            <a:off x="4191860" y="371475"/>
            <a:ext cx="2944557" cy="563616"/>
          </a:xfrm>
          <a:prstGeom prst="rect">
            <a:avLst/>
          </a:prstGeom>
          <a:noFill/>
          <a:ln>
            <a:noFill/>
          </a:ln>
        </p:spPr>
        <p:txBody>
          <a:bodyPr spcFirstLastPara="1" wrap="square" lIns="0" tIns="17125" rIns="0" bIns="0" anchor="t" anchorCtr="0">
            <a:spAutoFit/>
          </a:bodyPr>
          <a:lstStyle/>
          <a:p>
            <a:pPr marL="12700" marR="0" lvl="0" indent="0" algn="l" rtl="0">
              <a:spcBef>
                <a:spcPts val="0"/>
              </a:spcBef>
              <a:spcAft>
                <a:spcPts val="0"/>
              </a:spcAft>
              <a:buNone/>
            </a:pPr>
            <a:r>
              <a:rPr lang="es-ES" sz="3550" b="1" i="0">
                <a:solidFill>
                  <a:srgbClr val="006ED5"/>
                </a:solidFill>
                <a:latin typeface="Trebuchet MS"/>
                <a:ea typeface="Trebuchet MS"/>
                <a:cs typeface="Trebuchet MS"/>
                <a:sym typeface="Trebuchet MS"/>
              </a:rPr>
              <a:t>	JAK?</a:t>
            </a:r>
            <a:endParaRPr/>
          </a:p>
        </p:txBody>
      </p:sp>
      <p:sp>
        <p:nvSpPr>
          <p:cNvPr id="157" name="Google Shape;157;p13"/>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8" name="Google Shape;158;p13"/>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9" name="Google Shape;159;p13"/>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60" name="Google Shape;160;p13"/>
          <p:cNvPicPr preferRelativeResize="0"/>
          <p:nvPr/>
        </p:nvPicPr>
        <p:blipFill rotWithShape="1">
          <a:blip r:embed="rId3">
            <a:alphaModFix/>
          </a:blip>
          <a:srcRect/>
          <a:stretch/>
        </p:blipFill>
        <p:spPr>
          <a:xfrm>
            <a:off x="4800600" y="1743075"/>
            <a:ext cx="1905000" cy="1803400"/>
          </a:xfrm>
          <a:prstGeom prst="rect">
            <a:avLst/>
          </a:prstGeom>
          <a:noFill/>
          <a:ln>
            <a:noFill/>
          </a:ln>
        </p:spPr>
      </p:pic>
      <p:pic>
        <p:nvPicPr>
          <p:cNvPr id="161" name="Google Shape;161;p13"/>
          <p:cNvPicPr preferRelativeResize="0"/>
          <p:nvPr/>
        </p:nvPicPr>
        <p:blipFill rotWithShape="1">
          <a:blip r:embed="rId4">
            <a:alphaModFix/>
          </a:blip>
          <a:srcRect/>
          <a:stretch/>
        </p:blipFill>
        <p:spPr>
          <a:xfrm>
            <a:off x="1300891" y="1566114"/>
            <a:ext cx="2182424" cy="2077946"/>
          </a:xfrm>
          <a:prstGeom prst="rect">
            <a:avLst/>
          </a:prstGeom>
          <a:noFill/>
          <a:ln>
            <a:noFill/>
          </a:ln>
        </p:spPr>
      </p:pic>
      <p:pic>
        <p:nvPicPr>
          <p:cNvPr id="162" name="Google Shape;162;p13"/>
          <p:cNvPicPr preferRelativeResize="0"/>
          <p:nvPr/>
        </p:nvPicPr>
        <p:blipFill rotWithShape="1">
          <a:blip r:embed="rId5">
            <a:alphaModFix/>
          </a:blip>
          <a:srcRect/>
          <a:stretch/>
        </p:blipFill>
        <p:spPr>
          <a:xfrm>
            <a:off x="8001000" y="1538795"/>
            <a:ext cx="2095384" cy="210653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4"/>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1800" b="1" i="0">
                <a:solidFill>
                  <a:srgbClr val="006ED5"/>
                </a:solidFill>
                <a:latin typeface="Trebuchet MS"/>
                <a:ea typeface="Trebuchet MS"/>
                <a:cs typeface="Trebuchet MS"/>
                <a:sym typeface="Trebuchet MS"/>
              </a:rPr>
              <a:t>JAK?</a:t>
            </a:r>
            <a:endParaRPr/>
          </a:p>
        </p:txBody>
      </p:sp>
      <p:sp>
        <p:nvSpPr>
          <p:cNvPr id="168" name="Google Shape;168;p14"/>
          <p:cNvSpPr txBox="1"/>
          <p:nvPr/>
        </p:nvSpPr>
        <p:spPr>
          <a:xfrm>
            <a:off x="4038600" y="447675"/>
            <a:ext cx="2944556"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a:solidFill>
                  <a:srgbClr val="93B3D7"/>
                </a:solidFill>
                <a:latin typeface="Calibri"/>
                <a:ea typeface="Calibri"/>
                <a:cs typeface="Calibri"/>
                <a:sym typeface="Calibri"/>
              </a:rPr>
              <a:t>Koho a co potřebujete?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5"/>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5400" b="1" i="0">
                <a:solidFill>
                  <a:schemeClr val="lt1"/>
                </a:solidFill>
                <a:latin typeface="Trebuchet MS"/>
                <a:ea typeface="Trebuchet MS"/>
                <a:cs typeface="Trebuchet MS"/>
                <a:sym typeface="Trebuchet MS"/>
              </a:rPr>
              <a:t>KOLIK?</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6"/>
          <p:cNvSpPr txBox="1"/>
          <p:nvPr/>
        </p:nvSpPr>
        <p:spPr>
          <a:xfrm>
            <a:off x="4204623"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2400" b="1" i="0">
                <a:solidFill>
                  <a:srgbClr val="006ED5"/>
                </a:solidFill>
                <a:latin typeface="Trebuchet MS"/>
                <a:ea typeface="Trebuchet MS"/>
                <a:cs typeface="Trebuchet MS"/>
                <a:sym typeface="Trebuchet MS"/>
              </a:rPr>
              <a:t>KOLIK?</a:t>
            </a:r>
            <a:endParaRPr/>
          </a:p>
        </p:txBody>
      </p:sp>
      <p:grpSp>
        <p:nvGrpSpPr>
          <p:cNvPr id="179" name="Google Shape;179;p16"/>
          <p:cNvGrpSpPr/>
          <p:nvPr/>
        </p:nvGrpSpPr>
        <p:grpSpPr>
          <a:xfrm>
            <a:off x="551138" y="955505"/>
            <a:ext cx="10251528" cy="4740563"/>
            <a:chOff x="1395412" y="2176462"/>
            <a:chExt cx="2752725" cy="2400300"/>
          </a:xfrm>
        </p:grpSpPr>
        <p:sp>
          <p:nvSpPr>
            <p:cNvPr id="180" name="Google Shape;180;p16"/>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p:txBody>
        </p:sp>
        <p:sp>
          <p:nvSpPr>
            <p:cNvPr id="181" name="Google Shape;181;p16"/>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p:txBody>
        </p:sp>
      </p:grpSp>
      <p:sp>
        <p:nvSpPr>
          <p:cNvPr id="182" name="Google Shape;182;p16"/>
          <p:cNvSpPr txBox="1"/>
          <p:nvPr/>
        </p:nvSpPr>
        <p:spPr>
          <a:xfrm>
            <a:off x="762000" y="1191577"/>
            <a:ext cx="9735866" cy="426270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600">
                <a:solidFill>
                  <a:schemeClr val="dk1"/>
                </a:solidFill>
                <a:latin typeface="Calibri"/>
                <a:ea typeface="Calibri"/>
                <a:cs typeface="Calibri"/>
                <a:sym typeface="Calibri"/>
              </a:rPr>
              <a:t>V této části prezentace byste měli vysvětlit náklady, které budete muset vynaložit, abyste mohli nabízet svůj produkt nebo službu, a také výhody, které očekáváte, že získáte.</a:t>
            </a:r>
            <a:endParaRPr/>
          </a:p>
          <a:p>
            <a:pPr marL="0" marR="0" lvl="0" indent="0" algn="just" rtl="0">
              <a:spcBef>
                <a:spcPts val="300"/>
              </a:spcBef>
              <a:spcAft>
                <a:spcPts val="0"/>
              </a:spcAft>
              <a:buNone/>
            </a:pPr>
            <a:endParaRPr sz="16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600">
                <a:solidFill>
                  <a:schemeClr val="dk1"/>
                </a:solidFill>
                <a:latin typeface="Calibri"/>
                <a:ea typeface="Calibri"/>
                <a:cs typeface="Calibri"/>
                <a:sym typeface="Calibri"/>
              </a:rPr>
              <a:t>Struktura nákladů označuje výdaje, které podnik vynakládá na svůj provoz a tvorbu výnosů. Pochopení struktury nákladů je pro podniky důležité, protože jim pomáhá identifikovat oblasti, ve kterých mohou snížit náklady a zvýšit ziskovost. Strukturu nákladů lze rozdělit do dvou hlavních kategorií: </a:t>
            </a:r>
            <a:r>
              <a:rPr lang="es-ES" sz="1600" b="1">
                <a:solidFill>
                  <a:schemeClr val="dk1"/>
                </a:solidFill>
                <a:latin typeface="Calibri"/>
                <a:ea typeface="Calibri"/>
                <a:cs typeface="Calibri"/>
                <a:sym typeface="Calibri"/>
              </a:rPr>
              <a:t>fixní náklady </a:t>
            </a:r>
            <a:r>
              <a:rPr lang="es-ES" sz="1600">
                <a:solidFill>
                  <a:schemeClr val="dk1"/>
                </a:solidFill>
                <a:latin typeface="Calibri"/>
                <a:ea typeface="Calibri"/>
                <a:cs typeface="Calibri"/>
                <a:sym typeface="Calibri"/>
              </a:rPr>
              <a:t>a </a:t>
            </a:r>
            <a:r>
              <a:rPr lang="es-ES" sz="1600" b="1">
                <a:solidFill>
                  <a:schemeClr val="dk1"/>
                </a:solidFill>
                <a:latin typeface="Calibri"/>
                <a:ea typeface="Calibri"/>
                <a:cs typeface="Calibri"/>
                <a:sym typeface="Calibri"/>
              </a:rPr>
              <a:t>variabilní náklady</a:t>
            </a:r>
            <a:r>
              <a:rPr lang="es-ES" sz="1600">
                <a:solidFill>
                  <a:schemeClr val="dk1"/>
                </a:solidFill>
                <a:latin typeface="Calibri"/>
                <a:ea typeface="Calibri"/>
                <a:cs typeface="Calibri"/>
                <a:sym typeface="Calibri"/>
              </a:rPr>
              <a:t>.</a:t>
            </a:r>
            <a:endParaRPr/>
          </a:p>
          <a:p>
            <a:pPr marL="0" marR="0" lvl="0" indent="0" algn="just" rtl="0">
              <a:spcBef>
                <a:spcPts val="300"/>
              </a:spcBef>
              <a:spcAft>
                <a:spcPts val="0"/>
              </a:spcAft>
              <a:buNone/>
            </a:pPr>
            <a:endParaRPr sz="1600">
              <a:solidFill>
                <a:schemeClr val="dk1"/>
              </a:solidFill>
              <a:latin typeface="Calibri"/>
              <a:ea typeface="Calibri"/>
              <a:cs typeface="Calibri"/>
              <a:sym typeface="Calibri"/>
            </a:endParaRPr>
          </a:p>
          <a:p>
            <a:pPr marL="342900" marR="0" lvl="0" indent="-342900" algn="just" rtl="0">
              <a:spcBef>
                <a:spcPts val="300"/>
              </a:spcBef>
              <a:spcAft>
                <a:spcPts val="0"/>
              </a:spcAft>
              <a:buClr>
                <a:schemeClr val="dk1"/>
              </a:buClr>
              <a:buSzPts val="1600"/>
              <a:buFont typeface="Noto Sans Symbols"/>
              <a:buChar char="∙"/>
            </a:pPr>
            <a:r>
              <a:rPr lang="es-ES" sz="1600">
                <a:solidFill>
                  <a:schemeClr val="dk1"/>
                </a:solidFill>
                <a:latin typeface="Calibri"/>
                <a:ea typeface="Calibri"/>
                <a:cs typeface="Calibri"/>
                <a:sym typeface="Calibri"/>
              </a:rPr>
              <a:t>FIXNÍ náklady: jsou to náklady, které se nemění bez ohledu na objem vyrobeného zboží nebo služeb. Příkladem fixních nákladů jsou nájemné, mzdy, pojištění a údržba zařízení. Tyto náklady obvykle vznikají </a:t>
            </a:r>
            <a:r>
              <a:rPr lang="es-ES" sz="1600" i="1">
                <a:solidFill>
                  <a:schemeClr val="dk1"/>
                </a:solidFill>
                <a:latin typeface="Calibri"/>
                <a:ea typeface="Calibri"/>
                <a:cs typeface="Calibri"/>
                <a:sym typeface="Calibri"/>
              </a:rPr>
              <a:t>pravidelně a </a:t>
            </a:r>
            <a:r>
              <a:rPr lang="es-ES" sz="1600">
                <a:solidFill>
                  <a:schemeClr val="dk1"/>
                </a:solidFill>
                <a:latin typeface="Calibri"/>
                <a:ea typeface="Calibri"/>
                <a:cs typeface="Calibri"/>
                <a:sym typeface="Calibri"/>
              </a:rPr>
              <a:t>podniky je musí platit bez ohledu na to, zda vytvářejí výnosy;</a:t>
            </a:r>
            <a:endParaRPr/>
          </a:p>
          <a:p>
            <a:pPr marL="342900" marR="0" lvl="0" indent="-241300" algn="just" rtl="0">
              <a:spcBef>
                <a:spcPts val="300"/>
              </a:spcBef>
              <a:spcAft>
                <a:spcPts val="0"/>
              </a:spcAft>
              <a:buClr>
                <a:schemeClr val="dk1"/>
              </a:buClr>
              <a:buSzPts val="1600"/>
              <a:buFont typeface="Noto Sans Symbols"/>
              <a:buNone/>
            </a:pPr>
            <a:endParaRPr sz="1600">
              <a:solidFill>
                <a:schemeClr val="dk1"/>
              </a:solidFill>
              <a:latin typeface="Calibri"/>
              <a:ea typeface="Calibri"/>
              <a:cs typeface="Calibri"/>
              <a:sym typeface="Calibri"/>
            </a:endParaRPr>
          </a:p>
          <a:p>
            <a:pPr marL="342900" marR="0" lvl="0" indent="-342900" algn="just" rtl="0">
              <a:spcBef>
                <a:spcPts val="300"/>
              </a:spcBef>
              <a:spcAft>
                <a:spcPts val="0"/>
              </a:spcAft>
              <a:buClr>
                <a:schemeClr val="dk1"/>
              </a:buClr>
              <a:buSzPts val="1600"/>
              <a:buFont typeface="Noto Sans Symbols"/>
              <a:buChar char="∙"/>
            </a:pPr>
            <a:r>
              <a:rPr lang="es-ES" sz="1600">
                <a:solidFill>
                  <a:schemeClr val="dk1"/>
                </a:solidFill>
                <a:latin typeface="Calibri"/>
                <a:ea typeface="Calibri"/>
                <a:cs typeface="Calibri"/>
                <a:sym typeface="Calibri"/>
              </a:rPr>
              <a:t>VARIABILNÍ náklady: jedná se o náklady, které se mění v závislosti na objemu vyrobeného zboží nebo služeb. Příkladem variabilních nákladů jsou suroviny, výrobní náklady a provize z prodeje. Tyto náklady se </a:t>
            </a:r>
            <a:r>
              <a:rPr lang="es-ES" sz="1600" i="1">
                <a:solidFill>
                  <a:schemeClr val="dk1"/>
                </a:solidFill>
                <a:latin typeface="Calibri"/>
                <a:ea typeface="Calibri"/>
                <a:cs typeface="Calibri"/>
                <a:sym typeface="Calibri"/>
              </a:rPr>
              <a:t>zvyšují nebo snižují přímo úměrně úrovni výroby nebo prodeje</a:t>
            </a:r>
            <a:r>
              <a:rPr lang="es-ES" sz="1600">
                <a:solidFill>
                  <a:schemeClr val="dk1"/>
                </a:solidFill>
                <a:latin typeface="Calibri"/>
                <a:ea typeface="Calibri"/>
                <a:cs typeface="Calibri"/>
                <a:sym typeface="Calibri"/>
              </a:rPr>
              <a:t>.</a:t>
            </a:r>
            <a:endParaRPr sz="1600">
              <a:solidFill>
                <a:schemeClr val="dk1"/>
              </a:solidFill>
              <a:latin typeface="Calibri"/>
              <a:ea typeface="Calibri"/>
              <a:cs typeface="Calibri"/>
              <a:sym typeface="Calibri"/>
            </a:endParaRPr>
          </a:p>
        </p:txBody>
      </p:sp>
      <p:sp>
        <p:nvSpPr>
          <p:cNvPr id="183" name="Google Shape;183;p16"/>
          <p:cNvSpPr txBox="1"/>
          <p:nvPr/>
        </p:nvSpPr>
        <p:spPr>
          <a:xfrm>
            <a:off x="4157655" y="498559"/>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a:solidFill>
                  <a:srgbClr val="93B3D7"/>
                </a:solidFill>
                <a:latin typeface="Calibri"/>
                <a:ea typeface="Calibri"/>
                <a:cs typeface="Calibri"/>
                <a:sym typeface="Calibri"/>
              </a:rPr>
              <a:t>Náklady a příjmy</a:t>
            </a:r>
            <a:endParaRPr sz="1600">
              <a:solidFill>
                <a:srgbClr val="93B3D7"/>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7"/>
          <p:cNvSpPr txBox="1"/>
          <p:nvPr/>
        </p:nvSpPr>
        <p:spPr>
          <a:xfrm>
            <a:off x="3702705" y="340843"/>
            <a:ext cx="3885340" cy="563616"/>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3550" b="1" i="0">
                <a:solidFill>
                  <a:srgbClr val="006ED5"/>
                </a:solidFill>
                <a:latin typeface="Trebuchet MS"/>
                <a:ea typeface="Trebuchet MS"/>
                <a:cs typeface="Trebuchet MS"/>
                <a:sym typeface="Trebuchet MS"/>
              </a:rPr>
              <a:t>KOLIK?</a:t>
            </a:r>
            <a:endParaRPr/>
          </a:p>
        </p:txBody>
      </p:sp>
      <p:sp>
        <p:nvSpPr>
          <p:cNvPr id="189" name="Google Shape;189;p17"/>
          <p:cNvSpPr txBox="1"/>
          <p:nvPr/>
        </p:nvSpPr>
        <p:spPr>
          <a:xfrm>
            <a:off x="2508809" y="3877007"/>
            <a:ext cx="2345806" cy="227936"/>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s-ES" sz="1400" b="1">
                <a:solidFill>
                  <a:srgbClr val="B19400"/>
                </a:solidFill>
                <a:latin typeface="Trebuchet MS"/>
                <a:ea typeface="Trebuchet MS"/>
                <a:cs typeface="Trebuchet MS"/>
                <a:sym typeface="Trebuchet MS"/>
              </a:rPr>
              <a:t>Struktura nákladů</a:t>
            </a:r>
            <a:endParaRPr sz="1400">
              <a:solidFill>
                <a:schemeClr val="dk1"/>
              </a:solidFill>
              <a:latin typeface="Trebuchet MS"/>
              <a:ea typeface="Trebuchet MS"/>
              <a:cs typeface="Trebuchet MS"/>
              <a:sym typeface="Trebuchet MS"/>
            </a:endParaRPr>
          </a:p>
        </p:txBody>
      </p:sp>
      <p:sp>
        <p:nvSpPr>
          <p:cNvPr id="190" name="Google Shape;190;p17"/>
          <p:cNvSpPr txBox="1"/>
          <p:nvPr/>
        </p:nvSpPr>
        <p:spPr>
          <a:xfrm>
            <a:off x="2438400" y="4180671"/>
            <a:ext cx="3588620" cy="954107"/>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400"/>
              <a:buFont typeface="Arial"/>
              <a:buChar char="•"/>
            </a:pPr>
            <a:r>
              <a:rPr lang="es-ES" sz="1400">
                <a:solidFill>
                  <a:schemeClr val="dk1"/>
                </a:solidFill>
                <a:latin typeface="Calibri"/>
                <a:ea typeface="Calibri"/>
                <a:cs typeface="Calibri"/>
                <a:sym typeface="Calibri"/>
              </a:rPr>
              <a:t>Kolik stojí výroba vašeho produktu nebo poskytnutí vaší služby?</a:t>
            </a:r>
            <a:endParaRPr/>
          </a:p>
          <a:p>
            <a:pPr marL="285750" marR="0" lvl="0" indent="-285750" algn="l" rtl="0">
              <a:spcBef>
                <a:spcPts val="0"/>
              </a:spcBef>
              <a:spcAft>
                <a:spcPts val="0"/>
              </a:spcAft>
              <a:buClr>
                <a:schemeClr val="dk1"/>
              </a:buClr>
              <a:buSzPts val="1400"/>
              <a:buFont typeface="Arial"/>
              <a:buChar char="•"/>
            </a:pPr>
            <a:r>
              <a:rPr lang="es-ES" sz="1400">
                <a:solidFill>
                  <a:schemeClr val="dk1"/>
                </a:solidFill>
                <a:latin typeface="Calibri"/>
                <a:ea typeface="Calibri"/>
                <a:cs typeface="Calibri"/>
                <a:sym typeface="Calibri"/>
              </a:rPr>
              <a:t>Jaké jsou fixní a variabilní náklady?</a:t>
            </a:r>
            <a:endParaRPr/>
          </a:p>
          <a:p>
            <a:pPr marL="285750" marR="0" lvl="0" indent="-285750" algn="l" rtl="0">
              <a:spcBef>
                <a:spcPts val="0"/>
              </a:spcBef>
              <a:spcAft>
                <a:spcPts val="0"/>
              </a:spcAft>
              <a:buClr>
                <a:schemeClr val="dk1"/>
              </a:buClr>
              <a:buSzPts val="1400"/>
              <a:buFont typeface="Arial"/>
              <a:buChar char="•"/>
            </a:pPr>
            <a:r>
              <a:rPr lang="es-ES" sz="1400">
                <a:solidFill>
                  <a:schemeClr val="dk1"/>
                </a:solidFill>
                <a:latin typeface="Calibri"/>
                <a:ea typeface="Calibri"/>
                <a:cs typeface="Calibri"/>
                <a:sym typeface="Calibri"/>
              </a:rPr>
              <a:t>Jak plánujete financovat svůj podnik?</a:t>
            </a:r>
            <a:endParaRPr/>
          </a:p>
        </p:txBody>
      </p:sp>
      <p:sp>
        <p:nvSpPr>
          <p:cNvPr id="191" name="Google Shape;191;p17"/>
          <p:cNvSpPr txBox="1"/>
          <p:nvPr/>
        </p:nvSpPr>
        <p:spPr>
          <a:xfrm>
            <a:off x="6096000" y="4180671"/>
            <a:ext cx="3675554" cy="738664"/>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400"/>
              <a:buFont typeface="Arial"/>
              <a:buChar char="•"/>
            </a:pPr>
            <a:r>
              <a:rPr lang="es-ES" sz="1400">
                <a:solidFill>
                  <a:schemeClr val="dk1"/>
                </a:solidFill>
                <a:latin typeface="Calibri"/>
                <a:ea typeface="Calibri"/>
                <a:cs typeface="Calibri"/>
                <a:sym typeface="Calibri"/>
              </a:rPr>
              <a:t>Jak plánujete vydělávat peníze?</a:t>
            </a:r>
            <a:endParaRPr/>
          </a:p>
          <a:p>
            <a:pPr marL="285750" marR="0" lvl="0" indent="-285750" algn="l" rtl="0">
              <a:spcBef>
                <a:spcPts val="0"/>
              </a:spcBef>
              <a:spcAft>
                <a:spcPts val="0"/>
              </a:spcAft>
              <a:buClr>
                <a:schemeClr val="dk1"/>
              </a:buClr>
              <a:buSzPts val="1400"/>
              <a:buFont typeface="Arial"/>
              <a:buChar char="•"/>
            </a:pPr>
            <a:r>
              <a:rPr lang="es-ES" sz="1400">
                <a:solidFill>
                  <a:schemeClr val="dk1"/>
                </a:solidFill>
                <a:latin typeface="Calibri"/>
                <a:ea typeface="Calibri"/>
                <a:cs typeface="Calibri"/>
                <a:sym typeface="Calibri"/>
              </a:rPr>
              <a:t>Na čem je založen váš model příjmů?</a:t>
            </a:r>
            <a:endParaRPr/>
          </a:p>
          <a:p>
            <a:pPr marL="285750" marR="0" lvl="0" indent="-285750" algn="l" rtl="0">
              <a:spcBef>
                <a:spcPts val="0"/>
              </a:spcBef>
              <a:spcAft>
                <a:spcPts val="0"/>
              </a:spcAft>
              <a:buClr>
                <a:schemeClr val="dk1"/>
              </a:buClr>
              <a:buSzPts val="1400"/>
              <a:buFont typeface="Arial"/>
              <a:buChar char="•"/>
            </a:pPr>
            <a:r>
              <a:rPr lang="es-ES" sz="1400">
                <a:solidFill>
                  <a:schemeClr val="dk1"/>
                </a:solidFill>
                <a:latin typeface="Calibri"/>
                <a:ea typeface="Calibri"/>
                <a:cs typeface="Calibri"/>
                <a:sym typeface="Calibri"/>
              </a:rPr>
              <a:t>Kolik peněz plánujete vydělat?</a:t>
            </a:r>
            <a:endParaRPr/>
          </a:p>
        </p:txBody>
      </p:sp>
      <p:sp>
        <p:nvSpPr>
          <p:cNvPr id="192" name="Google Shape;192;p17"/>
          <p:cNvSpPr txBox="1"/>
          <p:nvPr/>
        </p:nvSpPr>
        <p:spPr>
          <a:xfrm>
            <a:off x="4173097" y="820138"/>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a:solidFill>
                  <a:srgbClr val="93B3D7"/>
                </a:solidFill>
                <a:latin typeface="Calibri"/>
                <a:ea typeface="Calibri"/>
                <a:cs typeface="Calibri"/>
                <a:sym typeface="Calibri"/>
              </a:rPr>
              <a:t>Náklady a příjmy</a:t>
            </a:r>
            <a:endParaRPr sz="1600">
              <a:solidFill>
                <a:srgbClr val="93B3D7"/>
              </a:solidFill>
              <a:latin typeface="Calibri"/>
              <a:ea typeface="Calibri"/>
              <a:cs typeface="Calibri"/>
              <a:sym typeface="Calibri"/>
            </a:endParaRPr>
          </a:p>
        </p:txBody>
      </p:sp>
      <p:sp>
        <p:nvSpPr>
          <p:cNvPr id="193" name="Google Shape;193;p17"/>
          <p:cNvSpPr txBox="1"/>
          <p:nvPr/>
        </p:nvSpPr>
        <p:spPr>
          <a:xfrm>
            <a:off x="6184726" y="3876675"/>
            <a:ext cx="2503804" cy="228268"/>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s-ES" sz="1400" b="1">
                <a:solidFill>
                  <a:srgbClr val="008036"/>
                </a:solidFill>
                <a:latin typeface="Trebuchet MS"/>
                <a:ea typeface="Trebuchet MS"/>
                <a:cs typeface="Trebuchet MS"/>
                <a:sym typeface="Trebuchet MS"/>
              </a:rPr>
              <a:t>Zdroje příjmů</a:t>
            </a:r>
            <a:endParaRPr sz="1400">
              <a:solidFill>
                <a:srgbClr val="008036"/>
              </a:solidFill>
              <a:latin typeface="Trebuchet MS"/>
              <a:ea typeface="Trebuchet MS"/>
              <a:cs typeface="Trebuchet MS"/>
              <a:sym typeface="Trebuchet MS"/>
            </a:endParaRPr>
          </a:p>
        </p:txBody>
      </p:sp>
      <p:sp>
        <p:nvSpPr>
          <p:cNvPr id="194" name="Google Shape;194;p17"/>
          <p:cNvSpPr/>
          <p:nvPr/>
        </p:nvSpPr>
        <p:spPr>
          <a:xfrm>
            <a:off x="249801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95" name="Google Shape;195;p17"/>
          <p:cNvPicPr preferRelativeResize="0"/>
          <p:nvPr/>
        </p:nvPicPr>
        <p:blipFill rotWithShape="1">
          <a:blip r:embed="rId3">
            <a:alphaModFix/>
          </a:blip>
          <a:srcRect/>
          <a:stretch/>
        </p:blipFill>
        <p:spPr>
          <a:xfrm>
            <a:off x="2726613" y="1613802"/>
            <a:ext cx="1917700" cy="1958073"/>
          </a:xfrm>
          <a:prstGeom prst="rect">
            <a:avLst/>
          </a:prstGeom>
          <a:noFill/>
          <a:ln>
            <a:noFill/>
          </a:ln>
        </p:spPr>
      </p:pic>
      <p:sp>
        <p:nvSpPr>
          <p:cNvPr id="196" name="Google Shape;196;p17"/>
          <p:cNvSpPr/>
          <p:nvPr/>
        </p:nvSpPr>
        <p:spPr>
          <a:xfrm>
            <a:off x="6190324" y="1428751"/>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97" name="Google Shape;197;p17"/>
          <p:cNvPicPr preferRelativeResize="0"/>
          <p:nvPr/>
        </p:nvPicPr>
        <p:blipFill rotWithShape="1">
          <a:blip r:embed="rId4">
            <a:alphaModFix/>
          </a:blip>
          <a:srcRect/>
          <a:stretch/>
        </p:blipFill>
        <p:spPr>
          <a:xfrm flipH="1">
            <a:off x="6402530" y="1637987"/>
            <a:ext cx="1958074" cy="195807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8"/>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1800" b="1" i="0">
                <a:solidFill>
                  <a:srgbClr val="006ED5"/>
                </a:solidFill>
                <a:latin typeface="Trebuchet MS"/>
                <a:ea typeface="Trebuchet MS"/>
                <a:cs typeface="Trebuchet MS"/>
                <a:sym typeface="Trebuchet MS"/>
              </a:rPr>
              <a:t>KOLIK?</a:t>
            </a:r>
            <a:endParaRPr/>
          </a:p>
        </p:txBody>
      </p:sp>
      <p:sp>
        <p:nvSpPr>
          <p:cNvPr id="203" name="Google Shape;203;p18"/>
          <p:cNvSpPr txBox="1"/>
          <p:nvPr/>
        </p:nvSpPr>
        <p:spPr>
          <a:xfrm>
            <a:off x="4075181" y="427725"/>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a:solidFill>
                  <a:srgbClr val="93B3D7"/>
                </a:solidFill>
                <a:latin typeface="Calibri"/>
                <a:ea typeface="Calibri"/>
                <a:cs typeface="Calibri"/>
                <a:sym typeface="Calibri"/>
              </a:rPr>
              <a:t>Náklady a příjmy</a:t>
            </a:r>
            <a:endParaRPr sz="1600">
              <a:solidFill>
                <a:srgbClr val="93B3D7"/>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9"/>
          <p:cNvSpPr txBox="1"/>
          <p:nvPr/>
        </p:nvSpPr>
        <p:spPr>
          <a:xfrm>
            <a:off x="3702705" y="340843"/>
            <a:ext cx="3885340" cy="563616"/>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3550" b="1" i="0">
                <a:solidFill>
                  <a:srgbClr val="FFBF5B"/>
                </a:solidFill>
                <a:latin typeface="Trebuchet MS"/>
                <a:ea typeface="Trebuchet MS"/>
                <a:cs typeface="Trebuchet MS"/>
                <a:sym typeface="Trebuchet MS"/>
              </a:rPr>
              <a:t>TÝM</a:t>
            </a:r>
            <a:endParaRPr sz="3550" b="1" i="0">
              <a:solidFill>
                <a:srgbClr val="FFBF5B"/>
              </a:solidFill>
              <a:latin typeface="Trebuchet MS"/>
              <a:ea typeface="Trebuchet MS"/>
              <a:cs typeface="Trebuchet MS"/>
              <a:sym typeface="Trebuchet MS"/>
            </a:endParaRPr>
          </a:p>
        </p:txBody>
      </p:sp>
      <p:sp>
        <p:nvSpPr>
          <p:cNvPr id="209" name="Google Shape;209;p19"/>
          <p:cNvSpPr txBox="1"/>
          <p:nvPr/>
        </p:nvSpPr>
        <p:spPr>
          <a:xfrm>
            <a:off x="1726545" y="3279093"/>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a:solidFill>
                  <a:srgbClr val="FF0000"/>
                </a:solidFill>
                <a:latin typeface="Calibri"/>
                <a:ea typeface="Calibri"/>
                <a:cs typeface="Calibri"/>
                <a:sym typeface="Calibri"/>
              </a:rPr>
              <a:t>Název</a:t>
            </a:r>
            <a:endParaRPr sz="1400" b="1">
              <a:solidFill>
                <a:srgbClr val="FF0000"/>
              </a:solidFill>
              <a:latin typeface="Calibri"/>
              <a:ea typeface="Calibri"/>
              <a:cs typeface="Calibri"/>
              <a:sym typeface="Calibri"/>
            </a:endParaRPr>
          </a:p>
        </p:txBody>
      </p:sp>
      <p:sp>
        <p:nvSpPr>
          <p:cNvPr id="210" name="Google Shape;210;p19"/>
          <p:cNvSpPr txBox="1"/>
          <p:nvPr/>
        </p:nvSpPr>
        <p:spPr>
          <a:xfrm>
            <a:off x="1516994" y="3586870"/>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a:solidFill>
                  <a:srgbClr val="004AAE"/>
                </a:solidFill>
                <a:latin typeface="Calibri"/>
                <a:ea typeface="Calibri"/>
                <a:cs typeface="Calibri"/>
                <a:sym typeface="Calibri"/>
              </a:rPr>
              <a:t>Role v projektu</a:t>
            </a:r>
            <a:endParaRPr sz="1400" b="1">
              <a:solidFill>
                <a:srgbClr val="004AAE"/>
              </a:solidFill>
              <a:latin typeface="Calibri"/>
              <a:ea typeface="Calibri"/>
              <a:cs typeface="Calibri"/>
              <a:sym typeface="Calibri"/>
            </a:endParaRPr>
          </a:p>
        </p:txBody>
      </p:sp>
      <p:sp>
        <p:nvSpPr>
          <p:cNvPr id="211" name="Google Shape;211;p19"/>
          <p:cNvSpPr txBox="1"/>
          <p:nvPr/>
        </p:nvSpPr>
        <p:spPr>
          <a:xfrm>
            <a:off x="1295400" y="3876675"/>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a:solidFill>
                  <a:srgbClr val="008036"/>
                </a:solidFill>
                <a:latin typeface="Calibri"/>
                <a:ea typeface="Calibri"/>
                <a:cs typeface="Calibri"/>
                <a:sym typeface="Calibri"/>
              </a:rPr>
              <a:t>Zkušenosti a </a:t>
            </a:r>
            <a:r>
              <a:rPr lang="es-ES">
                <a:solidFill>
                  <a:srgbClr val="008036"/>
                </a:solidFill>
                <a:latin typeface="Calibri"/>
                <a:ea typeface="Calibri"/>
                <a:cs typeface="Calibri"/>
                <a:sym typeface="Calibri"/>
              </a:rPr>
              <a:t>silné stránky</a:t>
            </a:r>
            <a:endParaRPr sz="1400">
              <a:solidFill>
                <a:srgbClr val="008036"/>
              </a:solidFill>
              <a:latin typeface="Calibri"/>
              <a:ea typeface="Calibri"/>
              <a:cs typeface="Calibri"/>
              <a:sym typeface="Calibri"/>
            </a:endParaRPr>
          </a:p>
        </p:txBody>
      </p:sp>
      <p:pic>
        <p:nvPicPr>
          <p:cNvPr id="212" name="Google Shape;212;p19"/>
          <p:cNvPicPr preferRelativeResize="0"/>
          <p:nvPr/>
        </p:nvPicPr>
        <p:blipFill rotWithShape="1">
          <a:blip r:embed="rId3">
            <a:alphaModFix/>
          </a:blip>
          <a:srcRect/>
          <a:stretch/>
        </p:blipFill>
        <p:spPr>
          <a:xfrm>
            <a:off x="1726545" y="1846026"/>
            <a:ext cx="1416705" cy="1427860"/>
          </a:xfrm>
          <a:prstGeom prst="rect">
            <a:avLst/>
          </a:prstGeom>
          <a:noFill/>
          <a:ln>
            <a:noFill/>
          </a:ln>
        </p:spPr>
      </p:pic>
      <p:pic>
        <p:nvPicPr>
          <p:cNvPr id="213" name="Google Shape;213;p19"/>
          <p:cNvPicPr preferRelativeResize="0"/>
          <p:nvPr/>
        </p:nvPicPr>
        <p:blipFill rotWithShape="1">
          <a:blip r:embed="rId4">
            <a:alphaModFix/>
          </a:blip>
          <a:srcRect/>
          <a:stretch/>
        </p:blipFill>
        <p:spPr>
          <a:xfrm>
            <a:off x="7846855" y="1819275"/>
            <a:ext cx="1447798" cy="1470779"/>
          </a:xfrm>
          <a:prstGeom prst="rect">
            <a:avLst/>
          </a:prstGeom>
          <a:noFill/>
          <a:ln>
            <a:noFill/>
          </a:ln>
        </p:spPr>
      </p:pic>
      <p:pic>
        <p:nvPicPr>
          <p:cNvPr id="214" name="Google Shape;214;p19"/>
          <p:cNvPicPr preferRelativeResize="0"/>
          <p:nvPr/>
        </p:nvPicPr>
        <p:blipFill rotWithShape="1">
          <a:blip r:embed="rId5">
            <a:alphaModFix/>
          </a:blip>
          <a:srcRect/>
          <a:stretch/>
        </p:blipFill>
        <p:spPr>
          <a:xfrm>
            <a:off x="3718043" y="1819275"/>
            <a:ext cx="1451292" cy="1451292"/>
          </a:xfrm>
          <a:prstGeom prst="rect">
            <a:avLst/>
          </a:prstGeom>
          <a:noFill/>
          <a:ln>
            <a:noFill/>
          </a:ln>
        </p:spPr>
      </p:pic>
      <p:pic>
        <p:nvPicPr>
          <p:cNvPr id="215" name="Google Shape;215;p19"/>
          <p:cNvPicPr preferRelativeResize="0"/>
          <p:nvPr/>
        </p:nvPicPr>
        <p:blipFill rotWithShape="1">
          <a:blip r:embed="rId6">
            <a:alphaModFix/>
          </a:blip>
          <a:srcRect/>
          <a:stretch/>
        </p:blipFill>
        <p:spPr>
          <a:xfrm>
            <a:off x="5805376" y="1840457"/>
            <a:ext cx="1426618" cy="1426618"/>
          </a:xfrm>
          <a:prstGeom prst="rect">
            <a:avLst/>
          </a:prstGeom>
          <a:noFill/>
          <a:ln>
            <a:noFill/>
          </a:ln>
        </p:spPr>
      </p:pic>
      <p:sp>
        <p:nvSpPr>
          <p:cNvPr id="216" name="Google Shape;216;p19"/>
          <p:cNvSpPr txBox="1"/>
          <p:nvPr/>
        </p:nvSpPr>
        <p:spPr>
          <a:xfrm>
            <a:off x="3771982" y="3279093"/>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a:solidFill>
                  <a:srgbClr val="FF0000"/>
                </a:solidFill>
                <a:latin typeface="Calibri"/>
                <a:ea typeface="Calibri"/>
                <a:cs typeface="Calibri"/>
                <a:sym typeface="Calibri"/>
              </a:rPr>
              <a:t>Název</a:t>
            </a:r>
            <a:endParaRPr sz="1400" b="1">
              <a:solidFill>
                <a:srgbClr val="FF0000"/>
              </a:solidFill>
              <a:latin typeface="Calibri"/>
              <a:ea typeface="Calibri"/>
              <a:cs typeface="Calibri"/>
              <a:sym typeface="Calibri"/>
            </a:endParaRPr>
          </a:p>
        </p:txBody>
      </p:sp>
      <p:sp>
        <p:nvSpPr>
          <p:cNvPr id="217" name="Google Shape;217;p19"/>
          <p:cNvSpPr txBox="1"/>
          <p:nvPr/>
        </p:nvSpPr>
        <p:spPr>
          <a:xfrm>
            <a:off x="3562431" y="3586870"/>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a:solidFill>
                  <a:srgbClr val="004AAE"/>
                </a:solidFill>
                <a:latin typeface="Calibri"/>
                <a:ea typeface="Calibri"/>
                <a:cs typeface="Calibri"/>
                <a:sym typeface="Calibri"/>
              </a:rPr>
              <a:t>Role v projektu</a:t>
            </a:r>
            <a:endParaRPr sz="1400" b="1">
              <a:solidFill>
                <a:srgbClr val="004AAE"/>
              </a:solidFill>
              <a:latin typeface="Calibri"/>
              <a:ea typeface="Calibri"/>
              <a:cs typeface="Calibri"/>
              <a:sym typeface="Calibri"/>
            </a:endParaRPr>
          </a:p>
        </p:txBody>
      </p:sp>
      <p:sp>
        <p:nvSpPr>
          <p:cNvPr id="218" name="Google Shape;218;p19"/>
          <p:cNvSpPr txBox="1"/>
          <p:nvPr/>
        </p:nvSpPr>
        <p:spPr>
          <a:xfrm>
            <a:off x="3340837" y="3876675"/>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a:solidFill>
                  <a:srgbClr val="008036"/>
                </a:solidFill>
                <a:latin typeface="Calibri"/>
                <a:ea typeface="Calibri"/>
                <a:cs typeface="Calibri"/>
                <a:sym typeface="Calibri"/>
              </a:rPr>
              <a:t>Zkušenosti a </a:t>
            </a:r>
            <a:r>
              <a:rPr lang="es-ES">
                <a:solidFill>
                  <a:srgbClr val="008036"/>
                </a:solidFill>
                <a:latin typeface="Calibri"/>
                <a:ea typeface="Calibri"/>
                <a:cs typeface="Calibri"/>
                <a:sym typeface="Calibri"/>
              </a:rPr>
              <a:t>silné stránky</a:t>
            </a:r>
            <a:endParaRPr sz="1400">
              <a:solidFill>
                <a:srgbClr val="008036"/>
              </a:solidFill>
              <a:latin typeface="Calibri"/>
              <a:ea typeface="Calibri"/>
              <a:cs typeface="Calibri"/>
              <a:sym typeface="Calibri"/>
            </a:endParaRPr>
          </a:p>
        </p:txBody>
      </p:sp>
      <p:sp>
        <p:nvSpPr>
          <p:cNvPr id="219" name="Google Shape;219;p19"/>
          <p:cNvSpPr txBox="1"/>
          <p:nvPr/>
        </p:nvSpPr>
        <p:spPr>
          <a:xfrm>
            <a:off x="5817339" y="3280998"/>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a:solidFill>
                  <a:srgbClr val="FF0000"/>
                </a:solidFill>
                <a:latin typeface="Calibri"/>
                <a:ea typeface="Calibri"/>
                <a:cs typeface="Calibri"/>
                <a:sym typeface="Calibri"/>
              </a:rPr>
              <a:t>Název</a:t>
            </a:r>
            <a:endParaRPr sz="1400" b="1">
              <a:solidFill>
                <a:srgbClr val="FF0000"/>
              </a:solidFill>
              <a:latin typeface="Calibri"/>
              <a:ea typeface="Calibri"/>
              <a:cs typeface="Calibri"/>
              <a:sym typeface="Calibri"/>
            </a:endParaRPr>
          </a:p>
        </p:txBody>
      </p:sp>
      <p:sp>
        <p:nvSpPr>
          <p:cNvPr id="220" name="Google Shape;220;p19"/>
          <p:cNvSpPr txBox="1"/>
          <p:nvPr/>
        </p:nvSpPr>
        <p:spPr>
          <a:xfrm>
            <a:off x="5607788" y="3588775"/>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a:solidFill>
                  <a:srgbClr val="004AAE"/>
                </a:solidFill>
                <a:latin typeface="Calibri"/>
                <a:ea typeface="Calibri"/>
                <a:cs typeface="Calibri"/>
                <a:sym typeface="Calibri"/>
              </a:rPr>
              <a:t>Role v projektu</a:t>
            </a:r>
            <a:endParaRPr sz="1400" b="1">
              <a:solidFill>
                <a:srgbClr val="004AAE"/>
              </a:solidFill>
              <a:latin typeface="Calibri"/>
              <a:ea typeface="Calibri"/>
              <a:cs typeface="Calibri"/>
              <a:sym typeface="Calibri"/>
            </a:endParaRPr>
          </a:p>
        </p:txBody>
      </p:sp>
      <p:sp>
        <p:nvSpPr>
          <p:cNvPr id="221" name="Google Shape;221;p19"/>
          <p:cNvSpPr txBox="1"/>
          <p:nvPr/>
        </p:nvSpPr>
        <p:spPr>
          <a:xfrm>
            <a:off x="5386194" y="3878580"/>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a:solidFill>
                  <a:srgbClr val="008036"/>
                </a:solidFill>
                <a:latin typeface="Calibri"/>
                <a:ea typeface="Calibri"/>
                <a:cs typeface="Calibri"/>
                <a:sym typeface="Calibri"/>
              </a:rPr>
              <a:t>Zkušenosti a </a:t>
            </a:r>
            <a:r>
              <a:rPr lang="es-ES">
                <a:solidFill>
                  <a:srgbClr val="008036"/>
                </a:solidFill>
                <a:latin typeface="Calibri"/>
                <a:ea typeface="Calibri"/>
                <a:cs typeface="Calibri"/>
                <a:sym typeface="Calibri"/>
              </a:rPr>
              <a:t>silné stránky</a:t>
            </a:r>
            <a:endParaRPr sz="1400">
              <a:solidFill>
                <a:srgbClr val="008036"/>
              </a:solidFill>
              <a:latin typeface="Calibri"/>
              <a:ea typeface="Calibri"/>
              <a:cs typeface="Calibri"/>
              <a:sym typeface="Calibri"/>
            </a:endParaRPr>
          </a:p>
        </p:txBody>
      </p:sp>
      <p:sp>
        <p:nvSpPr>
          <p:cNvPr id="222" name="Google Shape;222;p19"/>
          <p:cNvSpPr txBox="1"/>
          <p:nvPr/>
        </p:nvSpPr>
        <p:spPr>
          <a:xfrm>
            <a:off x="7862776" y="3280998"/>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a:solidFill>
                  <a:srgbClr val="FF0000"/>
                </a:solidFill>
                <a:latin typeface="Calibri"/>
                <a:ea typeface="Calibri"/>
                <a:cs typeface="Calibri"/>
                <a:sym typeface="Calibri"/>
              </a:rPr>
              <a:t>Název</a:t>
            </a:r>
            <a:endParaRPr sz="1400" b="1">
              <a:solidFill>
                <a:srgbClr val="FF0000"/>
              </a:solidFill>
              <a:latin typeface="Calibri"/>
              <a:ea typeface="Calibri"/>
              <a:cs typeface="Calibri"/>
              <a:sym typeface="Calibri"/>
            </a:endParaRPr>
          </a:p>
        </p:txBody>
      </p:sp>
      <p:sp>
        <p:nvSpPr>
          <p:cNvPr id="223" name="Google Shape;223;p19"/>
          <p:cNvSpPr txBox="1"/>
          <p:nvPr/>
        </p:nvSpPr>
        <p:spPr>
          <a:xfrm>
            <a:off x="7653225" y="3588775"/>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a:solidFill>
                  <a:srgbClr val="004AAE"/>
                </a:solidFill>
                <a:latin typeface="Calibri"/>
                <a:ea typeface="Calibri"/>
                <a:cs typeface="Calibri"/>
                <a:sym typeface="Calibri"/>
              </a:rPr>
              <a:t>Role v projektu</a:t>
            </a:r>
            <a:endParaRPr sz="1400" b="1">
              <a:solidFill>
                <a:srgbClr val="004AAE"/>
              </a:solidFill>
              <a:latin typeface="Calibri"/>
              <a:ea typeface="Calibri"/>
              <a:cs typeface="Calibri"/>
              <a:sym typeface="Calibri"/>
            </a:endParaRPr>
          </a:p>
        </p:txBody>
      </p:sp>
      <p:sp>
        <p:nvSpPr>
          <p:cNvPr id="224" name="Google Shape;224;p19"/>
          <p:cNvSpPr txBox="1"/>
          <p:nvPr/>
        </p:nvSpPr>
        <p:spPr>
          <a:xfrm>
            <a:off x="7431631" y="3878580"/>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a:solidFill>
                  <a:srgbClr val="008036"/>
                </a:solidFill>
                <a:latin typeface="Calibri"/>
                <a:ea typeface="Calibri"/>
                <a:cs typeface="Calibri"/>
                <a:sym typeface="Calibri"/>
              </a:rPr>
              <a:t>Zkušenosti a </a:t>
            </a:r>
            <a:r>
              <a:rPr lang="es-ES">
                <a:solidFill>
                  <a:srgbClr val="008036"/>
                </a:solidFill>
                <a:latin typeface="Calibri"/>
                <a:ea typeface="Calibri"/>
                <a:cs typeface="Calibri"/>
                <a:sym typeface="Calibri"/>
              </a:rPr>
              <a:t>silné stránky</a:t>
            </a:r>
            <a:endParaRPr sz="1400">
              <a:solidFill>
                <a:srgbClr val="008036"/>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2"/>
          <p:cNvSpPr txBox="1"/>
          <p:nvPr/>
        </p:nvSpPr>
        <p:spPr>
          <a:xfrm>
            <a:off x="3595020" y="795020"/>
            <a:ext cx="4239956" cy="563616"/>
          </a:xfrm>
          <a:prstGeom prst="rect">
            <a:avLst/>
          </a:prstGeom>
          <a:noFill/>
          <a:ln>
            <a:noFill/>
          </a:ln>
        </p:spPr>
        <p:txBody>
          <a:bodyPr spcFirstLastPara="1" wrap="square" lIns="0" tIns="17125" rIns="0" bIns="0" anchor="t" anchorCtr="0">
            <a:spAutoFit/>
          </a:bodyPr>
          <a:lstStyle/>
          <a:p>
            <a:pPr marL="12700" marR="0" lvl="0" indent="0" algn="l" rtl="0">
              <a:spcBef>
                <a:spcPts val="0"/>
              </a:spcBef>
              <a:spcAft>
                <a:spcPts val="0"/>
              </a:spcAft>
              <a:buNone/>
            </a:pPr>
            <a:r>
              <a:rPr lang="es-ES" sz="3550" b="1" i="0" u="none" strike="noStrike" cap="none" dirty="0">
                <a:solidFill>
                  <a:srgbClr val="FF0000"/>
                </a:solidFill>
                <a:latin typeface="Trebuchet MS"/>
                <a:ea typeface="Trebuchet MS"/>
                <a:cs typeface="Trebuchet MS"/>
                <a:sym typeface="Trebuchet MS"/>
              </a:rPr>
              <a:t>CO JE TO </a:t>
            </a:r>
            <a:r>
              <a:rPr lang="cs-CZ" sz="3550" b="1" i="0" u="none" strike="noStrike" cap="none" dirty="0" smtClean="0">
                <a:solidFill>
                  <a:srgbClr val="FF0000"/>
                </a:solidFill>
                <a:latin typeface="Trebuchet MS"/>
                <a:ea typeface="Trebuchet MS"/>
                <a:cs typeface="Trebuchet MS"/>
                <a:sym typeface="Trebuchet MS"/>
              </a:rPr>
              <a:t>PITCH</a:t>
            </a:r>
            <a:r>
              <a:rPr lang="es-ES" sz="3550" b="1" i="0" u="none" strike="noStrike" cap="none" dirty="0" smtClean="0">
                <a:solidFill>
                  <a:srgbClr val="FF0000"/>
                </a:solidFill>
                <a:latin typeface="Trebuchet MS"/>
                <a:ea typeface="Trebuchet MS"/>
                <a:cs typeface="Trebuchet MS"/>
                <a:sym typeface="Trebuchet MS"/>
              </a:rPr>
              <a:t>?</a:t>
            </a:r>
            <a:endParaRPr dirty="0"/>
          </a:p>
        </p:txBody>
      </p:sp>
      <p:sp>
        <p:nvSpPr>
          <p:cNvPr id="50" name="Google Shape;50;p2"/>
          <p:cNvSpPr txBox="1"/>
          <p:nvPr/>
        </p:nvSpPr>
        <p:spPr>
          <a:xfrm>
            <a:off x="990600" y="1514475"/>
            <a:ext cx="9448800" cy="378561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2000" b="0" i="0" u="none" strike="noStrike" cap="none" dirty="0">
                <a:solidFill>
                  <a:schemeClr val="dk1"/>
                </a:solidFill>
                <a:latin typeface="Calibri"/>
                <a:ea typeface="Calibri"/>
                <a:cs typeface="Calibri"/>
                <a:sym typeface="Calibri"/>
              </a:rPr>
              <a:t>Pitch je </a:t>
            </a:r>
            <a:r>
              <a:rPr lang="es-ES" sz="2000" b="0" i="0" u="none" strike="noStrike" cap="none" dirty="0" smtClean="0">
                <a:solidFill>
                  <a:schemeClr val="dk1"/>
                </a:solidFill>
                <a:latin typeface="Calibri"/>
                <a:ea typeface="Calibri"/>
                <a:cs typeface="Calibri"/>
                <a:sym typeface="Calibri"/>
              </a:rPr>
              <a:t>způsob</a:t>
            </a:r>
            <a:r>
              <a:rPr lang="es-ES" sz="2000" b="0" i="0" u="none" strike="noStrike" cap="none" dirty="0">
                <a:solidFill>
                  <a:schemeClr val="dk1"/>
                </a:solidFill>
                <a:latin typeface="Calibri"/>
                <a:ea typeface="Calibri"/>
                <a:cs typeface="Calibri"/>
                <a:sym typeface="Calibri"/>
              </a:rPr>
              <a:t>, jak vyprávět příběh a </a:t>
            </a:r>
            <a:r>
              <a:rPr lang="es-ES" sz="2000" b="1" i="0" u="none" strike="noStrike" cap="none" dirty="0">
                <a:solidFill>
                  <a:schemeClr val="dk1"/>
                </a:solidFill>
                <a:latin typeface="Calibri"/>
                <a:ea typeface="Calibri"/>
                <a:cs typeface="Calibri"/>
                <a:sym typeface="Calibri"/>
              </a:rPr>
              <a:t>ukázat svůj podnikatelský nápad ostatním </a:t>
            </a:r>
            <a:r>
              <a:rPr lang="es-ES" sz="2000" b="0" i="0" u="none" strike="noStrike" cap="none" dirty="0">
                <a:solidFill>
                  <a:schemeClr val="dk1"/>
                </a:solidFill>
                <a:latin typeface="Calibri"/>
                <a:ea typeface="Calibri"/>
                <a:cs typeface="Calibri"/>
                <a:sym typeface="Calibri"/>
              </a:rPr>
              <a:t>(například investorům nebo potenciálním partnerům). Pomůže vám získat </a:t>
            </a:r>
            <a:r>
              <a:rPr lang="es-ES" sz="2000" b="1" i="0" u="none" strike="noStrike" cap="none" dirty="0">
                <a:solidFill>
                  <a:schemeClr val="dk1"/>
                </a:solidFill>
                <a:latin typeface="Calibri"/>
                <a:ea typeface="Calibri"/>
                <a:cs typeface="Calibri"/>
                <a:sym typeface="Calibri"/>
              </a:rPr>
              <a:t>podporu a proměnit vaše sny ve skutečnost. </a:t>
            </a:r>
            <a:endParaRPr sz="2000" b="1"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2000" b="1" i="0" u="none" strike="noStrike" cap="none" dirty="0">
                <a:solidFill>
                  <a:schemeClr val="dk1"/>
                </a:solidFill>
                <a:latin typeface="Calibri"/>
                <a:ea typeface="Calibri"/>
                <a:cs typeface="Calibri"/>
                <a:sym typeface="Calibri"/>
              </a:rPr>
              <a:t> </a:t>
            </a:r>
            <a:endParaRPr sz="2000" b="1"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2000" b="0" i="0" u="none" strike="noStrike" cap="none" dirty="0">
                <a:solidFill>
                  <a:schemeClr val="dk1"/>
                </a:solidFill>
                <a:latin typeface="Calibri"/>
                <a:ea typeface="Calibri"/>
                <a:cs typeface="Calibri"/>
                <a:sym typeface="Calibri"/>
              </a:rPr>
              <a:t>V prezentaci budete mluvit například o tom, jaký problém váš nápad řeší, jak se váš nápad liší od ostatních podobných nápadů a </a:t>
            </a:r>
            <a:r>
              <a:rPr lang="es-ES" sz="2000" b="1" i="0" u="none" strike="noStrike" cap="none" dirty="0">
                <a:solidFill>
                  <a:schemeClr val="dk1"/>
                </a:solidFill>
                <a:latin typeface="Calibri"/>
                <a:ea typeface="Calibri"/>
                <a:cs typeface="Calibri"/>
                <a:sym typeface="Calibri"/>
              </a:rPr>
              <a:t>jak může lidem zlepšit nebo usnadnit život.</a:t>
            </a:r>
            <a:endParaRPr sz="2000" b="1"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2000" b="0" i="0" u="none" strike="noStrike" cap="none" dirty="0">
                <a:solidFill>
                  <a:schemeClr val="dk1"/>
                </a:solidFill>
                <a:latin typeface="Calibri"/>
                <a:ea typeface="Calibri"/>
                <a:cs typeface="Calibri"/>
                <a:sym typeface="Calibri"/>
              </a:rPr>
              <a:t> </a:t>
            </a: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2000" b="0" i="0" u="none" strike="noStrike" cap="none" dirty="0">
                <a:solidFill>
                  <a:schemeClr val="dk1"/>
                </a:solidFill>
                <a:latin typeface="Calibri"/>
                <a:ea typeface="Calibri"/>
                <a:cs typeface="Calibri"/>
                <a:sym typeface="Calibri"/>
              </a:rPr>
              <a:t>Můžete také mluvit o tom, jak na svém nápadu vyděláte a jak se může časem rozrůst a stát se ještě úžasnějším.</a:t>
            </a:r>
            <a:endParaRPr dirty="0"/>
          </a:p>
          <a:p>
            <a:pPr marL="0" marR="0" lvl="0" indent="0" algn="just" rtl="0">
              <a:spcBef>
                <a:spcPts val="0"/>
              </a:spcBef>
              <a:spcAft>
                <a:spcPts val="0"/>
              </a:spcAft>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2000" b="0" i="0" u="none" strike="noStrike" cap="none" dirty="0">
                <a:solidFill>
                  <a:schemeClr val="dk1"/>
                </a:solidFill>
                <a:latin typeface="Calibri"/>
                <a:ea typeface="Calibri"/>
                <a:cs typeface="Calibri"/>
                <a:sym typeface="Calibri"/>
              </a:rPr>
              <a:t>V rámci shrnutí budete muset být schopni odpovědět na následující otázky týkající se vašeho podnikatelského záměru: KDO?, JAK? a KOLIK?</a:t>
            </a:r>
            <a:endParaRPr sz="20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0"/>
          <p:cNvSpPr txBox="1"/>
          <p:nvPr/>
        </p:nvSpPr>
        <p:spPr>
          <a:xfrm>
            <a:off x="1375866" y="455834"/>
            <a:ext cx="8678267" cy="537327"/>
          </a:xfrm>
          <a:prstGeom prst="rect">
            <a:avLst/>
          </a:prstGeom>
          <a:noFill/>
          <a:ln>
            <a:noFill/>
          </a:ln>
        </p:spPr>
        <p:txBody>
          <a:bodyPr spcFirstLastPara="1" wrap="square" lIns="0" tIns="0" rIns="0" bIns="0" anchor="t" anchorCtr="0">
            <a:spAutoFit/>
          </a:bodyPr>
          <a:lstStyle/>
          <a:p>
            <a:pPr marL="12700" marR="5080" lvl="0" indent="0" algn="ctr" rtl="0">
              <a:lnSpc>
                <a:spcPct val="150000"/>
              </a:lnSpc>
              <a:spcBef>
                <a:spcPts val="0"/>
              </a:spcBef>
              <a:spcAft>
                <a:spcPts val="0"/>
              </a:spcAft>
              <a:buNone/>
            </a:pPr>
            <a:r>
              <a:rPr lang="es-ES" sz="3000" b="1" i="0">
                <a:solidFill>
                  <a:srgbClr val="006ED5"/>
                </a:solidFill>
                <a:latin typeface="Trebuchet MS"/>
                <a:ea typeface="Trebuchet MS"/>
                <a:cs typeface="Trebuchet MS"/>
                <a:sym typeface="Trebuchet MS"/>
              </a:rPr>
              <a:t>Rubrika pro hodnocení žákovských nadhozů</a:t>
            </a:r>
            <a:endParaRPr sz="3000" b="1" i="0">
              <a:solidFill>
                <a:srgbClr val="006ED5"/>
              </a:solidFill>
              <a:latin typeface="Trebuchet MS"/>
              <a:ea typeface="Trebuchet MS"/>
              <a:cs typeface="Trebuchet MS"/>
              <a:sym typeface="Trebuchet MS"/>
            </a:endParaRPr>
          </a:p>
        </p:txBody>
      </p:sp>
      <p:sp>
        <p:nvSpPr>
          <p:cNvPr id="230" name="Google Shape;230;p20"/>
          <p:cNvSpPr txBox="1"/>
          <p:nvPr/>
        </p:nvSpPr>
        <p:spPr>
          <a:xfrm>
            <a:off x="1295400" y="2415651"/>
            <a:ext cx="44958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Calibri"/>
                <a:ea typeface="Calibri"/>
                <a:cs typeface="Calibri"/>
                <a:sym typeface="Calibri"/>
              </a:rPr>
              <a:t>Jasná a dobře strukturovaná prezentace</a:t>
            </a:r>
            <a:endParaRPr sz="1800">
              <a:solidFill>
                <a:schemeClr val="dk1"/>
              </a:solidFill>
              <a:latin typeface="Calibri"/>
              <a:ea typeface="Calibri"/>
              <a:cs typeface="Calibri"/>
              <a:sym typeface="Calibri"/>
            </a:endParaRPr>
          </a:p>
        </p:txBody>
      </p:sp>
      <p:pic>
        <p:nvPicPr>
          <p:cNvPr id="231" name="Google Shape;231;p20"/>
          <p:cNvPicPr preferRelativeResize="0"/>
          <p:nvPr/>
        </p:nvPicPr>
        <p:blipFill rotWithShape="1">
          <a:blip r:embed="rId3">
            <a:alphaModFix/>
          </a:blip>
          <a:srcRect/>
          <a:stretch/>
        </p:blipFill>
        <p:spPr>
          <a:xfrm>
            <a:off x="7334250" y="3615632"/>
            <a:ext cx="2286000" cy="495637"/>
          </a:xfrm>
          <a:prstGeom prst="rect">
            <a:avLst/>
          </a:prstGeom>
          <a:noFill/>
          <a:ln>
            <a:noFill/>
          </a:ln>
        </p:spPr>
      </p:pic>
      <p:pic>
        <p:nvPicPr>
          <p:cNvPr id="232" name="Google Shape;232;p20"/>
          <p:cNvPicPr preferRelativeResize="0"/>
          <p:nvPr/>
        </p:nvPicPr>
        <p:blipFill rotWithShape="1">
          <a:blip r:embed="rId4">
            <a:alphaModFix/>
          </a:blip>
          <a:srcRect/>
          <a:stretch/>
        </p:blipFill>
        <p:spPr>
          <a:xfrm>
            <a:off x="7319010" y="3018998"/>
            <a:ext cx="2286000" cy="453172"/>
          </a:xfrm>
          <a:prstGeom prst="rect">
            <a:avLst/>
          </a:prstGeom>
          <a:noFill/>
          <a:ln>
            <a:noFill/>
          </a:ln>
        </p:spPr>
      </p:pic>
      <p:pic>
        <p:nvPicPr>
          <p:cNvPr id="233" name="Google Shape;233;p20"/>
          <p:cNvPicPr preferRelativeResize="0"/>
          <p:nvPr/>
        </p:nvPicPr>
        <p:blipFill rotWithShape="1">
          <a:blip r:embed="rId5">
            <a:alphaModFix/>
          </a:blip>
          <a:srcRect/>
          <a:stretch/>
        </p:blipFill>
        <p:spPr>
          <a:xfrm>
            <a:off x="7315200" y="2389429"/>
            <a:ext cx="2286000" cy="471237"/>
          </a:xfrm>
          <a:prstGeom prst="rect">
            <a:avLst/>
          </a:prstGeom>
          <a:noFill/>
          <a:ln>
            <a:noFill/>
          </a:ln>
        </p:spPr>
      </p:pic>
      <p:sp>
        <p:nvSpPr>
          <p:cNvPr id="234" name="Google Shape;234;p20"/>
          <p:cNvSpPr txBox="1"/>
          <p:nvPr/>
        </p:nvSpPr>
        <p:spPr>
          <a:xfrm>
            <a:off x="1295400" y="3060918"/>
            <a:ext cx="44958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Calibri"/>
                <a:ea typeface="Calibri"/>
                <a:cs typeface="Calibri"/>
                <a:sym typeface="Calibri"/>
              </a:rPr>
              <a:t>Kvalita prezentovaných informací</a:t>
            </a:r>
            <a:endParaRPr sz="1800">
              <a:solidFill>
                <a:schemeClr val="dk1"/>
              </a:solidFill>
              <a:latin typeface="Calibri"/>
              <a:ea typeface="Calibri"/>
              <a:cs typeface="Calibri"/>
              <a:sym typeface="Calibri"/>
            </a:endParaRPr>
          </a:p>
        </p:txBody>
      </p:sp>
      <p:sp>
        <p:nvSpPr>
          <p:cNvPr id="235" name="Google Shape;235;p20"/>
          <p:cNvSpPr txBox="1"/>
          <p:nvPr/>
        </p:nvSpPr>
        <p:spPr>
          <a:xfrm>
            <a:off x="1313180" y="3753046"/>
            <a:ext cx="508762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Calibri"/>
                <a:ea typeface="Calibri"/>
                <a:cs typeface="Calibri"/>
                <a:sym typeface="Calibri"/>
              </a:rPr>
              <a:t>Schopnost odpovídat na dotazy po prezentaci</a:t>
            </a:r>
            <a:endParaRPr sz="1800">
              <a:solidFill>
                <a:schemeClr val="dk1"/>
              </a:solidFill>
              <a:latin typeface="Calibri"/>
              <a:ea typeface="Calibri"/>
              <a:cs typeface="Calibri"/>
              <a:sym typeface="Calibri"/>
            </a:endParaRPr>
          </a:p>
        </p:txBody>
      </p:sp>
      <p:pic>
        <p:nvPicPr>
          <p:cNvPr id="236" name="Google Shape;236;p20"/>
          <p:cNvPicPr preferRelativeResize="0"/>
          <p:nvPr/>
        </p:nvPicPr>
        <p:blipFill rotWithShape="1">
          <a:blip r:embed="rId4">
            <a:alphaModFix/>
          </a:blip>
          <a:srcRect/>
          <a:stretch/>
        </p:blipFill>
        <p:spPr>
          <a:xfrm>
            <a:off x="7334250" y="4254733"/>
            <a:ext cx="2286000" cy="453172"/>
          </a:xfrm>
          <a:prstGeom prst="rect">
            <a:avLst/>
          </a:prstGeom>
          <a:noFill/>
          <a:ln>
            <a:noFill/>
          </a:ln>
        </p:spPr>
      </p:pic>
      <p:sp>
        <p:nvSpPr>
          <p:cNvPr id="237" name="Google Shape;237;p20"/>
          <p:cNvSpPr txBox="1"/>
          <p:nvPr/>
        </p:nvSpPr>
        <p:spPr>
          <a:xfrm>
            <a:off x="1295400" y="4421743"/>
            <a:ext cx="508762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Calibri"/>
                <a:ea typeface="Calibri"/>
                <a:cs typeface="Calibri"/>
                <a:sym typeface="Calibri"/>
              </a:rPr>
              <a:t>Originalita a kreativita</a:t>
            </a:r>
            <a:endParaRPr sz="1800">
              <a:solidFill>
                <a:schemeClr val="dk1"/>
              </a:solidFill>
              <a:latin typeface="Calibri"/>
              <a:ea typeface="Calibri"/>
              <a:cs typeface="Calibri"/>
              <a:sym typeface="Calibri"/>
            </a:endParaRPr>
          </a:p>
        </p:txBody>
      </p:sp>
      <p:sp>
        <p:nvSpPr>
          <p:cNvPr id="238" name="Google Shape;238;p20"/>
          <p:cNvSpPr txBox="1"/>
          <p:nvPr/>
        </p:nvSpPr>
        <p:spPr>
          <a:xfrm>
            <a:off x="1406346" y="1711906"/>
            <a:ext cx="2815134" cy="491738"/>
          </a:xfrm>
          <a:prstGeom prst="rect">
            <a:avLst/>
          </a:prstGeom>
          <a:noFill/>
          <a:ln>
            <a:noFill/>
          </a:ln>
        </p:spPr>
        <p:txBody>
          <a:bodyPr spcFirstLastPara="1" wrap="square" lIns="0" tIns="0" rIns="0" bIns="0" anchor="t" anchorCtr="0">
            <a:spAutoFit/>
          </a:bodyPr>
          <a:lstStyle/>
          <a:p>
            <a:pPr marL="12700" marR="5080" lvl="0" indent="0" algn="l" rtl="0">
              <a:lnSpc>
                <a:spcPct val="225000"/>
              </a:lnSpc>
              <a:spcBef>
                <a:spcPts val="0"/>
              </a:spcBef>
              <a:spcAft>
                <a:spcPts val="0"/>
              </a:spcAft>
              <a:buNone/>
            </a:pPr>
            <a:r>
              <a:rPr lang="es-ES" sz="2000" b="1" i="0">
                <a:solidFill>
                  <a:srgbClr val="00B050"/>
                </a:solidFill>
                <a:latin typeface="Trebuchet MS"/>
                <a:ea typeface="Trebuchet MS"/>
                <a:cs typeface="Trebuchet MS"/>
                <a:sym typeface="Trebuchet MS"/>
              </a:rPr>
              <a:t>Kritéria</a:t>
            </a:r>
            <a:endParaRPr sz="2000" b="1" i="0">
              <a:solidFill>
                <a:srgbClr val="00B050"/>
              </a:solidFill>
              <a:latin typeface="Trebuchet MS"/>
              <a:ea typeface="Trebuchet MS"/>
              <a:cs typeface="Trebuchet MS"/>
              <a:sym typeface="Trebuchet MS"/>
            </a:endParaRPr>
          </a:p>
        </p:txBody>
      </p:sp>
      <p:sp>
        <p:nvSpPr>
          <p:cNvPr id="239" name="Google Shape;239;p20"/>
          <p:cNvSpPr txBox="1"/>
          <p:nvPr/>
        </p:nvSpPr>
        <p:spPr>
          <a:xfrm>
            <a:off x="7367270" y="1680181"/>
            <a:ext cx="2815134" cy="491738"/>
          </a:xfrm>
          <a:prstGeom prst="rect">
            <a:avLst/>
          </a:prstGeom>
          <a:noFill/>
          <a:ln>
            <a:noFill/>
          </a:ln>
        </p:spPr>
        <p:txBody>
          <a:bodyPr spcFirstLastPara="1" wrap="square" lIns="0" tIns="0" rIns="0" bIns="0" anchor="t" anchorCtr="0">
            <a:spAutoFit/>
          </a:bodyPr>
          <a:lstStyle/>
          <a:p>
            <a:pPr marL="12700" marR="5080" lvl="0" indent="0" algn="l" rtl="0">
              <a:lnSpc>
                <a:spcPct val="225000"/>
              </a:lnSpc>
              <a:spcBef>
                <a:spcPts val="0"/>
              </a:spcBef>
              <a:spcAft>
                <a:spcPts val="0"/>
              </a:spcAft>
              <a:buNone/>
            </a:pPr>
            <a:r>
              <a:rPr lang="es-ES" sz="2000" b="1" i="0">
                <a:solidFill>
                  <a:srgbClr val="00B050"/>
                </a:solidFill>
                <a:latin typeface="Trebuchet MS"/>
                <a:ea typeface="Trebuchet MS"/>
                <a:cs typeface="Trebuchet MS"/>
                <a:sym typeface="Trebuchet MS"/>
              </a:rPr>
              <a:t>Skóre</a:t>
            </a:r>
            <a:endParaRPr sz="2000" b="1" i="0">
              <a:solidFill>
                <a:srgbClr val="00B050"/>
              </a:solidFill>
              <a:latin typeface="Trebuchet MS"/>
              <a:ea typeface="Trebuchet MS"/>
              <a:cs typeface="Trebuchet MS"/>
              <a:sym typeface="Trebuchet M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grpSp>
        <p:nvGrpSpPr>
          <p:cNvPr id="244" name="Google Shape;244;p21"/>
          <p:cNvGrpSpPr/>
          <p:nvPr/>
        </p:nvGrpSpPr>
        <p:grpSpPr>
          <a:xfrm>
            <a:off x="854888" y="1293723"/>
            <a:ext cx="9644030" cy="3955871"/>
            <a:chOff x="1395412" y="2176462"/>
            <a:chExt cx="2752725" cy="2400300"/>
          </a:xfrm>
        </p:grpSpPr>
        <p:sp>
          <p:nvSpPr>
            <p:cNvPr id="245" name="Google Shape;245;p21"/>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6" name="Google Shape;246;p21"/>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47" name="Google Shape;247;p21"/>
          <p:cNvSpPr txBox="1"/>
          <p:nvPr/>
        </p:nvSpPr>
        <p:spPr>
          <a:xfrm>
            <a:off x="685800" y="447675"/>
            <a:ext cx="10226179" cy="537327"/>
          </a:xfrm>
          <a:prstGeom prst="rect">
            <a:avLst/>
          </a:prstGeom>
          <a:noFill/>
          <a:ln>
            <a:noFill/>
          </a:ln>
        </p:spPr>
        <p:txBody>
          <a:bodyPr spcFirstLastPara="1" wrap="square" lIns="0" tIns="0" rIns="0" bIns="0" anchor="t" anchorCtr="0">
            <a:spAutoFit/>
          </a:bodyPr>
          <a:lstStyle/>
          <a:p>
            <a:pPr marL="12700" marR="5080" lvl="0" indent="0" algn="ctr" rtl="0">
              <a:lnSpc>
                <a:spcPct val="150000"/>
              </a:lnSpc>
              <a:spcBef>
                <a:spcPts val="0"/>
              </a:spcBef>
              <a:spcAft>
                <a:spcPts val="0"/>
              </a:spcAft>
              <a:buNone/>
            </a:pPr>
            <a:r>
              <a:rPr lang="es-ES" sz="3000" b="1" i="0">
                <a:solidFill>
                  <a:srgbClr val="006ED5"/>
                </a:solidFill>
                <a:latin typeface="Trebuchet MS"/>
                <a:ea typeface="Trebuchet MS"/>
                <a:cs typeface="Trebuchet MS"/>
                <a:sym typeface="Trebuchet MS"/>
              </a:rPr>
              <a:t>Tipy, jak vytvořit vynikající prezentaci</a:t>
            </a:r>
            <a:endParaRPr sz="3000" b="1" i="0">
              <a:solidFill>
                <a:srgbClr val="006ED5"/>
              </a:solidFill>
              <a:latin typeface="Trebuchet MS"/>
              <a:ea typeface="Trebuchet MS"/>
              <a:cs typeface="Trebuchet MS"/>
              <a:sym typeface="Trebuchet MS"/>
            </a:endParaRPr>
          </a:p>
        </p:txBody>
      </p:sp>
      <p:sp>
        <p:nvSpPr>
          <p:cNvPr id="248" name="Google Shape;248;p21"/>
          <p:cNvSpPr txBox="1"/>
          <p:nvPr/>
        </p:nvSpPr>
        <p:spPr>
          <a:xfrm>
            <a:off x="1295400" y="1666875"/>
            <a:ext cx="8382000" cy="175432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Calibri"/>
                <a:ea typeface="Calibri"/>
                <a:cs typeface="Calibri"/>
                <a:sym typeface="Calibri"/>
              </a:rPr>
              <a:t>Chcete-li vytvořit vynikající prezentaci, nezapomeňte na tyto čtyři věci:</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s-ES" sz="1800">
                <a:solidFill>
                  <a:schemeClr val="dk1"/>
                </a:solidFill>
                <a:latin typeface="Calibri"/>
                <a:ea typeface="Calibri"/>
                <a:cs typeface="Calibri"/>
                <a:sym typeface="Calibri"/>
              </a:rPr>
              <a:t>1. Znáte dobře svůj nápad/podnik a svou prezentaci.</a:t>
            </a:r>
            <a:endParaRPr/>
          </a:p>
          <a:p>
            <a:pPr marL="0" marR="0" lvl="0" indent="0" algn="l" rtl="0">
              <a:spcBef>
                <a:spcPts val="0"/>
              </a:spcBef>
              <a:spcAft>
                <a:spcPts val="0"/>
              </a:spcAft>
              <a:buNone/>
            </a:pPr>
            <a:r>
              <a:rPr lang="es-ES" sz="1800">
                <a:solidFill>
                  <a:schemeClr val="dk1"/>
                </a:solidFill>
                <a:latin typeface="Calibri"/>
                <a:ea typeface="Calibri"/>
                <a:cs typeface="Calibri"/>
                <a:sym typeface="Calibri"/>
              </a:rPr>
              <a:t>2. Snažte se dobře vysvětlit klíčové myšlenky</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s-ES" sz="1800">
                <a:solidFill>
                  <a:schemeClr val="dk1"/>
                </a:solidFill>
                <a:latin typeface="Calibri"/>
                <a:ea typeface="Calibri"/>
                <a:cs typeface="Calibri"/>
                <a:sym typeface="Calibri"/>
              </a:rPr>
              <a:t>3. Používejte relevantní a atraktivní obrázky a grafiku</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s-ES" sz="1800">
                <a:solidFill>
                  <a:schemeClr val="dk1"/>
                </a:solidFill>
                <a:latin typeface="Calibri"/>
                <a:ea typeface="Calibri"/>
                <a:cs typeface="Calibri"/>
                <a:sym typeface="Calibri"/>
              </a:rPr>
              <a:t>4. Projevte nadšení a vášeň!!</a:t>
            </a:r>
            <a:endParaRPr/>
          </a:p>
        </p:txBody>
      </p:sp>
      <p:pic>
        <p:nvPicPr>
          <p:cNvPr id="249" name="Google Shape;249;p21"/>
          <p:cNvPicPr preferRelativeResize="0"/>
          <p:nvPr/>
        </p:nvPicPr>
        <p:blipFill rotWithShape="1">
          <a:blip r:embed="rId3">
            <a:alphaModFix/>
          </a:blip>
          <a:srcRect/>
          <a:stretch/>
        </p:blipFill>
        <p:spPr>
          <a:xfrm>
            <a:off x="8686800" y="1514475"/>
            <a:ext cx="1280856" cy="14097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grpSp>
        <p:nvGrpSpPr>
          <p:cNvPr id="254" name="Google Shape;254;p22"/>
          <p:cNvGrpSpPr/>
          <p:nvPr/>
        </p:nvGrpSpPr>
        <p:grpSpPr>
          <a:xfrm>
            <a:off x="2133600" y="1133475"/>
            <a:ext cx="6831645" cy="3352800"/>
            <a:chOff x="2133600" y="1133475"/>
            <a:chExt cx="6831645" cy="3352800"/>
          </a:xfrm>
        </p:grpSpPr>
        <p:pic>
          <p:nvPicPr>
            <p:cNvPr id="255" name="Google Shape;255;p22"/>
            <p:cNvPicPr preferRelativeResize="0"/>
            <p:nvPr/>
          </p:nvPicPr>
          <p:blipFill rotWithShape="1">
            <a:blip r:embed="rId3">
              <a:alphaModFix/>
            </a:blip>
            <a:srcRect/>
            <a:stretch/>
          </p:blipFill>
          <p:spPr>
            <a:xfrm>
              <a:off x="2133600" y="1133475"/>
              <a:ext cx="6831645" cy="3352800"/>
            </a:xfrm>
            <a:prstGeom prst="rect">
              <a:avLst/>
            </a:prstGeom>
            <a:noFill/>
            <a:ln>
              <a:noFill/>
            </a:ln>
          </p:spPr>
        </p:pic>
        <p:sp>
          <p:nvSpPr>
            <p:cNvPr id="256" name="Google Shape;256;p22"/>
            <p:cNvSpPr/>
            <p:nvPr/>
          </p:nvSpPr>
          <p:spPr>
            <a:xfrm>
              <a:off x="3200400" y="1819275"/>
              <a:ext cx="5029200" cy="1600200"/>
            </a:xfrm>
            <a:prstGeom prst="rect">
              <a:avLst/>
            </a:prstGeom>
            <a:solidFill>
              <a:srgbClr val="FFBE5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7" name="Google Shape;257;p22"/>
            <p:cNvSpPr/>
            <p:nvPr/>
          </p:nvSpPr>
          <p:spPr>
            <a:xfrm>
              <a:off x="7772400" y="1438275"/>
              <a:ext cx="685800" cy="1600200"/>
            </a:xfrm>
            <a:prstGeom prst="rect">
              <a:avLst/>
            </a:prstGeom>
            <a:solidFill>
              <a:srgbClr val="FFBE5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258" name="Google Shape;258;p22"/>
          <p:cNvPicPr preferRelativeResize="0"/>
          <p:nvPr/>
        </p:nvPicPr>
        <p:blipFill rotWithShape="1">
          <a:blip r:embed="rId4">
            <a:alphaModFix/>
          </a:blip>
          <a:srcRect/>
          <a:stretch/>
        </p:blipFill>
        <p:spPr>
          <a:xfrm>
            <a:off x="3911600" y="2381198"/>
            <a:ext cx="3606800" cy="85735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3"/>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5400" b="1" i="0" u="none" strike="noStrike" cap="none">
                <a:solidFill>
                  <a:schemeClr val="lt1"/>
                </a:solidFill>
                <a:latin typeface="Trebuchet MS"/>
                <a:ea typeface="Trebuchet MS"/>
                <a:cs typeface="Trebuchet MS"/>
                <a:sym typeface="Trebuchet MS"/>
              </a:rPr>
              <a:t>CO?</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4"/>
          <p:cNvSpPr txBox="1"/>
          <p:nvPr/>
        </p:nvSpPr>
        <p:spPr>
          <a:xfrm>
            <a:off x="4191860" y="2952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2400" b="1" i="0" u="none" strike="noStrike" cap="none">
                <a:solidFill>
                  <a:srgbClr val="006ED5"/>
                </a:solidFill>
                <a:latin typeface="Trebuchet MS"/>
                <a:ea typeface="Trebuchet MS"/>
                <a:cs typeface="Trebuchet MS"/>
                <a:sym typeface="Trebuchet MS"/>
              </a:rPr>
              <a:t>CO?</a:t>
            </a:r>
            <a:endParaRPr/>
          </a:p>
        </p:txBody>
      </p:sp>
      <p:grpSp>
        <p:nvGrpSpPr>
          <p:cNvPr id="61" name="Google Shape;61;p4"/>
          <p:cNvGrpSpPr/>
          <p:nvPr/>
        </p:nvGrpSpPr>
        <p:grpSpPr>
          <a:xfrm>
            <a:off x="551138" y="955505"/>
            <a:ext cx="10251528" cy="4740563"/>
            <a:chOff x="1395412" y="2176462"/>
            <a:chExt cx="2752725" cy="2400300"/>
          </a:xfrm>
        </p:grpSpPr>
        <p:sp>
          <p:nvSpPr>
            <p:cNvPr id="62" name="Google Shape;62;p4"/>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63" name="Google Shape;63;p4"/>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64" name="Google Shape;64;p4"/>
          <p:cNvSpPr txBox="1"/>
          <p:nvPr/>
        </p:nvSpPr>
        <p:spPr>
          <a:xfrm>
            <a:off x="838200" y="1137225"/>
            <a:ext cx="9735866" cy="433965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400">
                <a:solidFill>
                  <a:schemeClr val="dk1"/>
                </a:solidFill>
                <a:latin typeface="Calibri"/>
                <a:ea typeface="Calibri"/>
                <a:cs typeface="Calibri"/>
                <a:sym typeface="Calibri"/>
              </a:rPr>
              <a:t>V této části prezentace vysvětlíte svůj návrh hodnoty.</a:t>
            </a:r>
            <a:endParaRPr sz="1400">
              <a:solidFill>
                <a:srgbClr val="000000"/>
              </a:solidFill>
              <a:latin typeface="Calibri"/>
              <a:ea typeface="Calibri"/>
              <a:cs typeface="Calibri"/>
              <a:sym typeface="Calibri"/>
            </a:endParaRPr>
          </a:p>
          <a:p>
            <a:pPr marL="0" marR="0" lvl="0" indent="0" algn="just" rtl="0">
              <a:spcBef>
                <a:spcPts val="2400"/>
              </a:spcBef>
              <a:spcAft>
                <a:spcPts val="0"/>
              </a:spcAft>
              <a:buNone/>
            </a:pPr>
            <a:r>
              <a:rPr lang="es-ES" sz="1400">
                <a:solidFill>
                  <a:srgbClr val="000000"/>
                </a:solidFill>
                <a:latin typeface="Calibri"/>
                <a:ea typeface="Calibri"/>
                <a:cs typeface="Calibri"/>
                <a:sym typeface="Calibri"/>
              </a:rPr>
              <a:t>Návrh hodnoty je jedinečná nabídka, kterou vaše firma poskytuje zákazníkům. Touto nabídkou může být fyzický produkt nebo služba. Důležité a zásadní je, aby výrobek/služba byly pro zákazníky přínosné tím, že řeší některé jejich problémy.</a:t>
            </a:r>
            <a:endParaRPr sz="1400">
              <a:solidFill>
                <a:schemeClr val="dk1"/>
              </a:solidFill>
              <a:latin typeface="Calibri"/>
              <a:ea typeface="Calibri"/>
              <a:cs typeface="Calibri"/>
              <a:sym typeface="Calibri"/>
            </a:endParaRPr>
          </a:p>
          <a:p>
            <a:pPr marL="0" marR="0" lvl="0" indent="0" algn="just" rtl="0">
              <a:spcBef>
                <a:spcPts val="2400"/>
              </a:spcBef>
              <a:spcAft>
                <a:spcPts val="0"/>
              </a:spcAft>
              <a:buNone/>
            </a:pPr>
            <a:r>
              <a:rPr lang="es-ES" sz="1400">
                <a:solidFill>
                  <a:srgbClr val="000000"/>
                </a:solidFill>
                <a:latin typeface="Calibri"/>
                <a:ea typeface="Calibri"/>
                <a:cs typeface="Calibri"/>
                <a:sym typeface="Calibri"/>
              </a:rPr>
              <a:t>Před návrhem svého nápadu (výrobku nebo služby) byste měli zvážit následující skutečnosti z pohledu potenciálních zákazníků:</a:t>
            </a:r>
            <a:endParaRPr/>
          </a:p>
          <a:p>
            <a:pPr marL="0" marR="0" lvl="0" indent="0" algn="just" rtl="0">
              <a:spcBef>
                <a:spcPts val="2400"/>
              </a:spcBef>
              <a:spcAft>
                <a:spcPts val="0"/>
              </a:spcAft>
              <a:buNone/>
            </a:pPr>
            <a:r>
              <a:rPr lang="es-ES" sz="1400" b="1">
                <a:solidFill>
                  <a:srgbClr val="000000"/>
                </a:solidFill>
                <a:latin typeface="Calibri"/>
                <a:ea typeface="Calibri"/>
                <a:cs typeface="Calibri"/>
                <a:sym typeface="Calibri"/>
              </a:rPr>
              <a:t>Potřeby </a:t>
            </a:r>
            <a:r>
              <a:rPr lang="es-ES" sz="1400">
                <a:solidFill>
                  <a:srgbClr val="000000"/>
                </a:solidFill>
                <a:latin typeface="Calibri"/>
                <a:ea typeface="Calibri"/>
                <a:cs typeface="Calibri"/>
                <a:sym typeface="Calibri"/>
              </a:rPr>
              <a:t>- potřeby, které mají zákazníci. Zvažte obě potřeby, které si zákazníci uvědomují (potřeba vyřešit problém nebo snížit bolest). Uvědomte si ale také potřeby, které si zákazníci možná neuvědomují ("latentní potřeby"). Můžete to být právě vy, kdo jim ukáže, co nového mohou využít, aby z toho měli prospěch.</a:t>
            </a:r>
            <a:endParaRPr sz="1400">
              <a:solidFill>
                <a:schemeClr val="dk1"/>
              </a:solidFill>
              <a:latin typeface="Calibri"/>
              <a:ea typeface="Calibri"/>
              <a:cs typeface="Calibri"/>
              <a:sym typeface="Calibri"/>
            </a:endParaRPr>
          </a:p>
          <a:p>
            <a:pPr marL="180340" marR="0" lvl="0" indent="-180340" algn="just" rtl="0">
              <a:spcBef>
                <a:spcPts val="1800"/>
              </a:spcBef>
              <a:spcAft>
                <a:spcPts val="0"/>
              </a:spcAft>
              <a:buNone/>
            </a:pPr>
            <a:r>
              <a:rPr lang="es-ES" sz="1400" b="1">
                <a:solidFill>
                  <a:srgbClr val="000000"/>
                </a:solidFill>
                <a:latin typeface="Calibri"/>
                <a:ea typeface="Calibri"/>
                <a:cs typeface="Calibri"/>
                <a:sym typeface="Calibri"/>
              </a:rPr>
              <a:t>Přání </a:t>
            </a:r>
            <a:r>
              <a:rPr lang="es-ES" sz="1400">
                <a:solidFill>
                  <a:srgbClr val="000000"/>
                </a:solidFill>
                <a:latin typeface="Calibri"/>
                <a:ea typeface="Calibri"/>
                <a:cs typeface="Calibri"/>
                <a:sym typeface="Calibri"/>
              </a:rPr>
              <a:t>- co zákazníci chtějí mít nebo čím chtějí být. Jaké jsou aspirace zákazníků a považujte to za zákaznický problém, kterého jim můžete pomoci dosáhnout.</a:t>
            </a:r>
            <a:endParaRPr sz="1400">
              <a:solidFill>
                <a:schemeClr val="dk1"/>
              </a:solidFill>
              <a:latin typeface="Calibri"/>
              <a:ea typeface="Calibri"/>
              <a:cs typeface="Calibri"/>
              <a:sym typeface="Calibri"/>
            </a:endParaRPr>
          </a:p>
          <a:p>
            <a:pPr marL="180340" marR="0" lvl="0" indent="-180340" algn="just" rtl="0">
              <a:spcBef>
                <a:spcPts val="600"/>
              </a:spcBef>
              <a:spcAft>
                <a:spcPts val="0"/>
              </a:spcAft>
              <a:buNone/>
            </a:pPr>
            <a:r>
              <a:rPr lang="es-ES" sz="1400" b="1">
                <a:solidFill>
                  <a:srgbClr val="000000"/>
                </a:solidFill>
                <a:latin typeface="Calibri"/>
                <a:ea typeface="Calibri"/>
                <a:cs typeface="Calibri"/>
                <a:sym typeface="Calibri"/>
              </a:rPr>
              <a:t>Obavy </a:t>
            </a:r>
            <a:r>
              <a:rPr lang="es-ES" sz="1400">
                <a:solidFill>
                  <a:srgbClr val="000000"/>
                </a:solidFill>
                <a:latin typeface="Calibri"/>
                <a:ea typeface="Calibri"/>
                <a:cs typeface="Calibri"/>
                <a:sym typeface="Calibri"/>
              </a:rPr>
              <a:t>- zvažte také obavy, které by mohly zákazníky omezovat v nákupu nebo používání vašich výrobků a služeb. Může to být strach z přechodu od produktu, který již používají, strach z neznámého, strach z odsudku kolegů apod.</a:t>
            </a:r>
            <a:endParaRPr sz="1400">
              <a:solidFill>
                <a:schemeClr val="dk1"/>
              </a:solidFill>
              <a:latin typeface="Calibri"/>
              <a:ea typeface="Calibri"/>
              <a:cs typeface="Calibri"/>
              <a:sym typeface="Calibri"/>
            </a:endParaRPr>
          </a:p>
          <a:p>
            <a:pPr marL="0" marR="0" lvl="0" indent="0" algn="just" rtl="0">
              <a:spcBef>
                <a:spcPts val="0"/>
              </a:spcBef>
              <a:spcAft>
                <a:spcPts val="0"/>
              </a:spcAft>
              <a:buNone/>
            </a:pPr>
            <a:endParaRPr sz="1400">
              <a:solidFill>
                <a:schemeClr val="dk1"/>
              </a:solidFill>
              <a:latin typeface="Calibri"/>
              <a:ea typeface="Calibri"/>
              <a:cs typeface="Calibri"/>
              <a:sym typeface="Calibri"/>
            </a:endParaRPr>
          </a:p>
        </p:txBody>
      </p:sp>
      <p:sp>
        <p:nvSpPr>
          <p:cNvPr id="65" name="Google Shape;65;p4"/>
          <p:cNvSpPr txBox="1"/>
          <p:nvPr/>
        </p:nvSpPr>
        <p:spPr>
          <a:xfrm>
            <a:off x="4406838" y="586173"/>
            <a:ext cx="25146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a:solidFill>
                  <a:srgbClr val="93B3D7"/>
                </a:solidFill>
                <a:latin typeface="Calibri"/>
                <a:ea typeface="Calibri"/>
                <a:cs typeface="Calibri"/>
                <a:sym typeface="Calibri"/>
              </a:rPr>
              <a:t>Návrh hodnoty</a:t>
            </a:r>
            <a:endParaRPr sz="1600">
              <a:solidFill>
                <a:srgbClr val="93B3D7"/>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5"/>
          <p:cNvSpPr txBox="1"/>
          <p:nvPr/>
        </p:nvSpPr>
        <p:spPr>
          <a:xfrm>
            <a:off x="4406838" y="380854"/>
            <a:ext cx="2944557" cy="563616"/>
          </a:xfrm>
          <a:prstGeom prst="rect">
            <a:avLst/>
          </a:prstGeom>
          <a:noFill/>
          <a:ln>
            <a:noFill/>
          </a:ln>
        </p:spPr>
        <p:txBody>
          <a:bodyPr spcFirstLastPara="1" wrap="square" lIns="0" tIns="17125" rIns="0" bIns="0" anchor="t" anchorCtr="0">
            <a:spAutoFit/>
          </a:bodyPr>
          <a:lstStyle/>
          <a:p>
            <a:pPr marL="12700" marR="0" lvl="0" indent="0" algn="l" rtl="0">
              <a:spcBef>
                <a:spcPts val="0"/>
              </a:spcBef>
              <a:spcAft>
                <a:spcPts val="0"/>
              </a:spcAft>
              <a:buNone/>
            </a:pPr>
            <a:r>
              <a:rPr lang="es-ES" sz="3550" b="1" i="0">
                <a:solidFill>
                  <a:srgbClr val="006ED5"/>
                </a:solidFill>
                <a:latin typeface="Trebuchet MS"/>
                <a:ea typeface="Trebuchet MS"/>
                <a:cs typeface="Trebuchet MS"/>
                <a:sym typeface="Trebuchet MS"/>
              </a:rPr>
              <a:t>	CO?</a:t>
            </a:r>
            <a:endParaRPr/>
          </a:p>
        </p:txBody>
      </p:sp>
      <p:sp>
        <p:nvSpPr>
          <p:cNvPr id="71" name="Google Shape;71;p5"/>
          <p:cNvSpPr txBox="1"/>
          <p:nvPr/>
        </p:nvSpPr>
        <p:spPr>
          <a:xfrm>
            <a:off x="1295400" y="3904244"/>
            <a:ext cx="2346960" cy="433324"/>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es-ES" sz="1400" b="1">
                <a:solidFill>
                  <a:srgbClr val="B19400"/>
                </a:solidFill>
                <a:latin typeface="Trebuchet MS"/>
                <a:ea typeface="Trebuchet MS"/>
                <a:cs typeface="Trebuchet MS"/>
                <a:sym typeface="Trebuchet MS"/>
              </a:rPr>
              <a:t>Jaký problém řeší váš podnikatelský nápad?</a:t>
            </a:r>
            <a:endParaRPr/>
          </a:p>
        </p:txBody>
      </p:sp>
      <p:sp>
        <p:nvSpPr>
          <p:cNvPr id="72" name="Google Shape;72;p5"/>
          <p:cNvSpPr txBox="1"/>
          <p:nvPr/>
        </p:nvSpPr>
        <p:spPr>
          <a:xfrm>
            <a:off x="4659917" y="3894719"/>
            <a:ext cx="2303145" cy="657359"/>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es-ES" sz="1400" b="1">
                <a:solidFill>
                  <a:srgbClr val="008545"/>
                </a:solidFill>
                <a:latin typeface="Trebuchet MS"/>
                <a:ea typeface="Trebuchet MS"/>
                <a:cs typeface="Trebuchet MS"/>
                <a:sym typeface="Trebuchet MS"/>
              </a:rPr>
              <a:t>Čím se váš produkt nebo služba liší od ostatních?</a:t>
            </a:r>
            <a:endParaRPr sz="1400">
              <a:solidFill>
                <a:schemeClr val="dk1"/>
              </a:solidFill>
              <a:latin typeface="Trebuchet MS"/>
              <a:ea typeface="Trebuchet MS"/>
              <a:cs typeface="Trebuchet MS"/>
              <a:sym typeface="Trebuchet MS"/>
            </a:endParaRPr>
          </a:p>
        </p:txBody>
      </p:sp>
      <p:sp>
        <p:nvSpPr>
          <p:cNvPr id="73" name="Google Shape;73;p5"/>
          <p:cNvSpPr txBox="1"/>
          <p:nvPr/>
        </p:nvSpPr>
        <p:spPr>
          <a:xfrm>
            <a:off x="7927518" y="3894719"/>
            <a:ext cx="2404866" cy="433324"/>
          </a:xfrm>
          <a:prstGeom prst="rect">
            <a:avLst/>
          </a:prstGeom>
          <a:noFill/>
          <a:ln>
            <a:noFill/>
          </a:ln>
        </p:spPr>
        <p:txBody>
          <a:bodyPr spcFirstLastPara="1" wrap="square" lIns="0" tIns="0" rIns="0" bIns="0" anchor="t" anchorCtr="0">
            <a:spAutoFit/>
          </a:bodyPr>
          <a:lstStyle/>
          <a:p>
            <a:pPr marL="12700" marR="5080" lvl="0" indent="0" algn="just" rtl="0">
              <a:lnSpc>
                <a:spcPct val="104200"/>
              </a:lnSpc>
              <a:spcBef>
                <a:spcPts val="0"/>
              </a:spcBef>
              <a:spcAft>
                <a:spcPts val="0"/>
              </a:spcAft>
              <a:buNone/>
            </a:pPr>
            <a:r>
              <a:rPr lang="es-ES" sz="1400" b="1">
                <a:solidFill>
                  <a:srgbClr val="EB0000"/>
                </a:solidFill>
                <a:latin typeface="Trebuchet MS"/>
                <a:ea typeface="Trebuchet MS"/>
                <a:cs typeface="Trebuchet MS"/>
                <a:sym typeface="Trebuchet MS"/>
              </a:rPr>
              <a:t>Jaká je přidaná hodnota pro vaše zákazníky?</a:t>
            </a:r>
            <a:endParaRPr sz="1400">
              <a:solidFill>
                <a:schemeClr val="dk1"/>
              </a:solidFill>
              <a:latin typeface="Trebuchet MS"/>
              <a:ea typeface="Trebuchet MS"/>
              <a:cs typeface="Trebuchet MS"/>
              <a:sym typeface="Trebuchet MS"/>
            </a:endParaRPr>
          </a:p>
        </p:txBody>
      </p:sp>
      <p:sp>
        <p:nvSpPr>
          <p:cNvPr id="74" name="Google Shape;74;p5"/>
          <p:cNvSpPr txBox="1"/>
          <p:nvPr/>
        </p:nvSpPr>
        <p:spPr>
          <a:xfrm>
            <a:off x="4621817" y="1298023"/>
            <a:ext cx="2514600"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a:solidFill>
                  <a:srgbClr val="93B3D7"/>
                </a:solidFill>
                <a:latin typeface="Calibri"/>
                <a:ea typeface="Calibri"/>
                <a:cs typeface="Calibri"/>
                <a:sym typeface="Calibri"/>
              </a:rPr>
              <a:t>Návrh hodnoty</a:t>
            </a:r>
            <a:endParaRPr sz="1800">
              <a:solidFill>
                <a:srgbClr val="93B3D7"/>
              </a:solidFill>
              <a:latin typeface="Calibri"/>
              <a:ea typeface="Calibri"/>
              <a:cs typeface="Calibri"/>
              <a:sym typeface="Calibri"/>
            </a:endParaRPr>
          </a:p>
        </p:txBody>
      </p:sp>
      <p:sp>
        <p:nvSpPr>
          <p:cNvPr id="75" name="Google Shape;75;p5"/>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6" name="Google Shape;76;p5"/>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7" name="Google Shape;77;p5"/>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8" name="Google Shape;78;p5"/>
          <p:cNvPicPr preferRelativeResize="0"/>
          <p:nvPr/>
        </p:nvPicPr>
        <p:blipFill rotWithShape="1">
          <a:blip r:embed="rId3">
            <a:alphaModFix/>
          </a:blip>
          <a:srcRect/>
          <a:stretch/>
        </p:blipFill>
        <p:spPr>
          <a:xfrm>
            <a:off x="7951394" y="1590675"/>
            <a:ext cx="2183206" cy="2019706"/>
          </a:xfrm>
          <a:prstGeom prst="rect">
            <a:avLst/>
          </a:prstGeom>
          <a:noFill/>
          <a:ln>
            <a:noFill/>
          </a:ln>
        </p:spPr>
      </p:pic>
      <p:pic>
        <p:nvPicPr>
          <p:cNvPr id="79" name="Google Shape;79;p5"/>
          <p:cNvPicPr preferRelativeResize="0"/>
          <p:nvPr/>
        </p:nvPicPr>
        <p:blipFill rotWithShape="1">
          <a:blip r:embed="rId4">
            <a:alphaModFix/>
          </a:blip>
          <a:srcRect/>
          <a:stretch/>
        </p:blipFill>
        <p:spPr>
          <a:xfrm>
            <a:off x="1317587" y="1590675"/>
            <a:ext cx="2211565" cy="2056910"/>
          </a:xfrm>
          <a:prstGeom prst="rect">
            <a:avLst/>
          </a:prstGeom>
          <a:noFill/>
          <a:ln>
            <a:noFill/>
          </a:ln>
        </p:spPr>
      </p:pic>
      <p:pic>
        <p:nvPicPr>
          <p:cNvPr id="80" name="Google Shape;80;p5"/>
          <p:cNvPicPr preferRelativeResize="0"/>
          <p:nvPr/>
        </p:nvPicPr>
        <p:blipFill rotWithShape="1">
          <a:blip r:embed="rId5">
            <a:alphaModFix/>
          </a:blip>
          <a:srcRect/>
          <a:stretch/>
        </p:blipFill>
        <p:spPr>
          <a:xfrm>
            <a:off x="4692361" y="1590675"/>
            <a:ext cx="2045278" cy="2010015"/>
          </a:xfrm>
          <a:prstGeom prst="rect">
            <a:avLst/>
          </a:prstGeom>
          <a:noFill/>
          <a:ln>
            <a:noFill/>
          </a:ln>
        </p:spPr>
      </p:pic>
      <p:sp>
        <p:nvSpPr>
          <p:cNvPr id="81" name="Google Shape;81;p5"/>
          <p:cNvSpPr txBox="1"/>
          <p:nvPr/>
        </p:nvSpPr>
        <p:spPr>
          <a:xfrm>
            <a:off x="1219200" y="4648855"/>
            <a:ext cx="263652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400">
                <a:solidFill>
                  <a:schemeClr val="dk1"/>
                </a:solidFill>
                <a:latin typeface="Calibri"/>
                <a:ea typeface="Calibri"/>
                <a:cs typeface="Calibri"/>
                <a:sym typeface="Calibri"/>
              </a:rPr>
              <a:t>Popište problém, který váš produkt nebo služba řeší.</a:t>
            </a:r>
            <a:endParaRPr sz="1400">
              <a:solidFill>
                <a:schemeClr val="dk1"/>
              </a:solidFill>
              <a:latin typeface="Calibri"/>
              <a:ea typeface="Calibri"/>
              <a:cs typeface="Calibri"/>
              <a:sym typeface="Calibri"/>
            </a:endParaRPr>
          </a:p>
        </p:txBody>
      </p:sp>
      <p:sp>
        <p:nvSpPr>
          <p:cNvPr id="82" name="Google Shape;82;p5"/>
          <p:cNvSpPr txBox="1"/>
          <p:nvPr/>
        </p:nvSpPr>
        <p:spPr>
          <a:xfrm>
            <a:off x="4562893" y="4641381"/>
            <a:ext cx="263652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400">
                <a:solidFill>
                  <a:schemeClr val="dk1"/>
                </a:solidFill>
                <a:latin typeface="Calibri"/>
                <a:ea typeface="Calibri"/>
                <a:cs typeface="Calibri"/>
                <a:sym typeface="Calibri"/>
              </a:rPr>
              <a:t>Ukažte, čím se vaše firma liší od konkurence</a:t>
            </a:r>
            <a:endParaRPr sz="1400">
              <a:solidFill>
                <a:schemeClr val="dk1"/>
              </a:solidFill>
              <a:latin typeface="Calibri"/>
              <a:ea typeface="Calibri"/>
              <a:cs typeface="Calibri"/>
              <a:sym typeface="Calibri"/>
            </a:endParaRPr>
          </a:p>
        </p:txBody>
      </p:sp>
      <p:sp>
        <p:nvSpPr>
          <p:cNvPr id="83" name="Google Shape;83;p5"/>
          <p:cNvSpPr txBox="1"/>
          <p:nvPr/>
        </p:nvSpPr>
        <p:spPr>
          <a:xfrm>
            <a:off x="7864994" y="4641381"/>
            <a:ext cx="2636520"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400">
                <a:solidFill>
                  <a:schemeClr val="dk1"/>
                </a:solidFill>
                <a:latin typeface="Calibri"/>
                <a:ea typeface="Calibri"/>
                <a:cs typeface="Calibri"/>
                <a:sym typeface="Calibri"/>
              </a:rPr>
              <a:t>Vysvětlete, proč je váš produkt nebo služba pro zákazníky důležitá.</a:t>
            </a:r>
            <a:endParaRPr sz="1400">
              <a:solidFill>
                <a:schemeClr val="dk1"/>
              </a:solidFill>
              <a:latin typeface="Calibri"/>
              <a:ea typeface="Calibri"/>
              <a:cs typeface="Calibri"/>
              <a:sym typeface="Calibri"/>
            </a:endParaRPr>
          </a:p>
        </p:txBody>
      </p:sp>
      <p:sp>
        <p:nvSpPr>
          <p:cNvPr id="84" name="Google Shape;84;p5"/>
          <p:cNvSpPr txBox="1"/>
          <p:nvPr/>
        </p:nvSpPr>
        <p:spPr>
          <a:xfrm>
            <a:off x="4785706" y="842467"/>
            <a:ext cx="25146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a:solidFill>
                  <a:srgbClr val="93B3D7"/>
                </a:solidFill>
                <a:latin typeface="Calibri"/>
                <a:ea typeface="Calibri"/>
                <a:cs typeface="Calibri"/>
                <a:sym typeface="Calibri"/>
              </a:rPr>
              <a:t>Návrh hodnoty</a:t>
            </a:r>
            <a:endParaRPr sz="1600">
              <a:solidFill>
                <a:srgbClr val="93B3D7"/>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6"/>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1800" b="1" i="0">
                <a:solidFill>
                  <a:srgbClr val="006ED5"/>
                </a:solidFill>
                <a:latin typeface="Trebuchet MS"/>
                <a:ea typeface="Trebuchet MS"/>
                <a:cs typeface="Trebuchet MS"/>
                <a:sym typeface="Trebuchet MS"/>
              </a:rPr>
              <a:t>CO?</a:t>
            </a:r>
            <a:endParaRPr/>
          </a:p>
        </p:txBody>
      </p:sp>
      <p:sp>
        <p:nvSpPr>
          <p:cNvPr id="90" name="Google Shape;90;p6"/>
          <p:cNvSpPr txBox="1"/>
          <p:nvPr/>
        </p:nvSpPr>
        <p:spPr>
          <a:xfrm>
            <a:off x="4204620" y="447675"/>
            <a:ext cx="2514600"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a:solidFill>
                  <a:srgbClr val="93B3D7"/>
                </a:solidFill>
                <a:latin typeface="Calibri"/>
                <a:ea typeface="Calibri"/>
                <a:cs typeface="Calibri"/>
                <a:sym typeface="Calibri"/>
              </a:rPr>
              <a:t>Návrh hodnoty</a:t>
            </a:r>
            <a:endParaRPr sz="1400">
              <a:solidFill>
                <a:srgbClr val="93B3D7"/>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7"/>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5400" b="1" i="0">
                <a:solidFill>
                  <a:schemeClr val="lt1"/>
                </a:solidFill>
                <a:latin typeface="Trebuchet MS"/>
                <a:ea typeface="Trebuchet MS"/>
                <a:cs typeface="Trebuchet MS"/>
                <a:sym typeface="Trebuchet MS"/>
              </a:rPr>
              <a:t>KDO?</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8"/>
          <p:cNvSpPr txBox="1"/>
          <p:nvPr/>
        </p:nvSpPr>
        <p:spPr>
          <a:xfrm>
            <a:off x="4191860"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2400" b="1" i="0">
                <a:solidFill>
                  <a:srgbClr val="006ED5"/>
                </a:solidFill>
                <a:latin typeface="Trebuchet MS"/>
                <a:ea typeface="Trebuchet MS"/>
                <a:cs typeface="Trebuchet MS"/>
                <a:sym typeface="Trebuchet MS"/>
              </a:rPr>
              <a:t>KDO?</a:t>
            </a:r>
            <a:endParaRPr/>
          </a:p>
        </p:txBody>
      </p:sp>
      <p:grpSp>
        <p:nvGrpSpPr>
          <p:cNvPr id="101" name="Google Shape;101;p8"/>
          <p:cNvGrpSpPr/>
          <p:nvPr/>
        </p:nvGrpSpPr>
        <p:grpSpPr>
          <a:xfrm>
            <a:off x="551138" y="955505"/>
            <a:ext cx="10251528" cy="4740563"/>
            <a:chOff x="1395412" y="2176462"/>
            <a:chExt cx="2752725" cy="2400300"/>
          </a:xfrm>
        </p:grpSpPr>
        <p:sp>
          <p:nvSpPr>
            <p:cNvPr id="102" name="Google Shape;102;p8"/>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103" name="Google Shape;103;p8"/>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104" name="Google Shape;104;p8"/>
          <p:cNvSpPr txBox="1"/>
          <p:nvPr/>
        </p:nvSpPr>
        <p:spPr>
          <a:xfrm>
            <a:off x="3924302" y="495313"/>
            <a:ext cx="3505200"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a:solidFill>
                  <a:srgbClr val="93B3D7"/>
                </a:solidFill>
                <a:latin typeface="Calibri"/>
                <a:ea typeface="Calibri"/>
                <a:cs typeface="Calibri"/>
                <a:sym typeface="Calibri"/>
              </a:rPr>
              <a:t>Vaši zákazníci</a:t>
            </a:r>
            <a:endParaRPr sz="1800">
              <a:solidFill>
                <a:srgbClr val="93B3D7"/>
              </a:solidFill>
              <a:latin typeface="Calibri"/>
              <a:ea typeface="Calibri"/>
              <a:cs typeface="Calibri"/>
              <a:sym typeface="Calibri"/>
            </a:endParaRPr>
          </a:p>
        </p:txBody>
      </p:sp>
      <p:sp>
        <p:nvSpPr>
          <p:cNvPr id="105" name="Google Shape;105;p8"/>
          <p:cNvSpPr txBox="1"/>
          <p:nvPr/>
        </p:nvSpPr>
        <p:spPr>
          <a:xfrm>
            <a:off x="838200" y="1285875"/>
            <a:ext cx="9735866" cy="42704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400">
                <a:solidFill>
                  <a:schemeClr val="dk1"/>
                </a:solidFill>
                <a:latin typeface="Calibri"/>
                <a:ea typeface="Calibri"/>
                <a:cs typeface="Calibri"/>
                <a:sym typeface="Calibri"/>
              </a:rPr>
              <a:t>V této části prezentace byste měli vysvětlit, kdo jsou vaši zákazníci, jak s nimi budete komunikovat a jak je oslovíte.</a:t>
            </a:r>
            <a:endParaRPr sz="1400">
              <a:solidFill>
                <a:srgbClr val="000000"/>
              </a:solidFill>
              <a:latin typeface="Calibri"/>
              <a:ea typeface="Calibri"/>
              <a:cs typeface="Calibri"/>
              <a:sym typeface="Calibri"/>
            </a:endParaRPr>
          </a:p>
          <a:p>
            <a:pPr marL="0" marR="0" lvl="0" indent="0" algn="just" rtl="0">
              <a:spcBef>
                <a:spcPts val="300"/>
              </a:spcBef>
              <a:spcAft>
                <a:spcPts val="0"/>
              </a:spcAft>
              <a:buNone/>
            </a:pPr>
            <a:endParaRPr sz="1400">
              <a:solidFill>
                <a:srgbClr val="000000"/>
              </a:solidFill>
              <a:latin typeface="Calibri"/>
              <a:ea typeface="Calibri"/>
              <a:cs typeface="Calibri"/>
              <a:sym typeface="Calibri"/>
            </a:endParaRPr>
          </a:p>
          <a:p>
            <a:pPr marL="0" marR="0" lvl="0" indent="0" algn="just" rtl="0">
              <a:spcBef>
                <a:spcPts val="300"/>
              </a:spcBef>
              <a:spcAft>
                <a:spcPts val="0"/>
              </a:spcAft>
              <a:buNone/>
            </a:pPr>
            <a:r>
              <a:rPr lang="es-ES" sz="1400" b="1">
                <a:solidFill>
                  <a:srgbClr val="000000"/>
                </a:solidFill>
                <a:latin typeface="Calibri"/>
                <a:ea typeface="Calibri"/>
                <a:cs typeface="Calibri"/>
                <a:sym typeface="Calibri"/>
              </a:rPr>
              <a:t>Zákazník </a:t>
            </a:r>
            <a:r>
              <a:rPr lang="es-ES" sz="1400">
                <a:solidFill>
                  <a:srgbClr val="000000"/>
                </a:solidFill>
                <a:latin typeface="Calibri"/>
                <a:ea typeface="Calibri"/>
                <a:cs typeface="Calibri"/>
                <a:sym typeface="Calibri"/>
              </a:rPr>
              <a:t>je člověk, který si od firmy něco koupí. Pro podniky jsou velmi důležití, protože kdyby nikdo nekupoval jejich výrobky nebo služby, nevydělávaly by a musely by skončit.</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b="1">
                <a:solidFill>
                  <a:srgbClr val="000000"/>
                </a:solidFill>
                <a:latin typeface="Calibri"/>
                <a:ea typeface="Calibri"/>
                <a:cs typeface="Calibri"/>
                <a:sym typeface="Calibri"/>
              </a:rPr>
              <a:t> </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b="1">
                <a:solidFill>
                  <a:srgbClr val="000000"/>
                </a:solidFill>
                <a:latin typeface="Calibri"/>
                <a:ea typeface="Calibri"/>
                <a:cs typeface="Calibri"/>
                <a:sym typeface="Calibri"/>
              </a:rPr>
              <a:t>Vztahy se zákazníky </a:t>
            </a:r>
            <a:r>
              <a:rPr lang="es-ES" sz="1400">
                <a:solidFill>
                  <a:srgbClr val="000000"/>
                </a:solidFill>
                <a:latin typeface="Calibri"/>
                <a:ea typeface="Calibri"/>
                <a:cs typeface="Calibri"/>
                <a:sym typeface="Calibri"/>
              </a:rPr>
              <a:t>představují způsob, jakým společnost komunikuje se svými zákazníky.</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Společnosti mohou budovat vztahy se svými zákazníky různými způsoby, například prostřednictvím zákaznického servisu, reklamy a marketingu, spokojenosti zákazníků a zpětné vazby od zákazníků.</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Zákazníky můžeme seskupovat podle různých kritérií, jako je věk, zájmy, poloha nebo nákupní chování.</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 </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b="1">
                <a:solidFill>
                  <a:srgbClr val="000000"/>
                </a:solidFill>
                <a:latin typeface="Calibri"/>
                <a:ea typeface="Calibri"/>
                <a:cs typeface="Calibri"/>
                <a:sym typeface="Calibri"/>
              </a:rPr>
              <a:t>Distribuční kanály </a:t>
            </a:r>
            <a:r>
              <a:rPr lang="es-ES" sz="1400">
                <a:solidFill>
                  <a:srgbClr val="000000"/>
                </a:solidFill>
                <a:latin typeface="Calibri"/>
                <a:ea typeface="Calibri"/>
                <a:cs typeface="Calibri"/>
                <a:sym typeface="Calibri"/>
              </a:rPr>
              <a:t>jsou způsob, jakým společnost dodává své výrobky nebo služby zákazníkům. Pro společnosti je důležité mít dobré distribuční kanály, aby si zákazníci mohli snadno a pohodlně koupit výrobky nebo služby společnosti.</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Existuje mnoho typů distribučních kanálů, například přímý prodej, kamenné obchody, prodej online, velkoobchody, distributoři.</a:t>
            </a:r>
            <a:endParaRPr sz="1400">
              <a:solidFill>
                <a:schemeClr val="dk1"/>
              </a:solidFill>
              <a:latin typeface="Calibri"/>
              <a:ea typeface="Calibri"/>
              <a:cs typeface="Calibri"/>
              <a:sym typeface="Calibri"/>
            </a:endParaRPr>
          </a:p>
          <a:p>
            <a:pPr marL="0" marR="0" lvl="0" indent="0" algn="just" rtl="0">
              <a:spcBef>
                <a:spcPts val="300"/>
              </a:spcBef>
              <a:spcAft>
                <a:spcPts val="0"/>
              </a:spcAft>
              <a:buNone/>
            </a:pPr>
            <a:r>
              <a:rPr lang="es-ES" sz="1400">
                <a:solidFill>
                  <a:srgbClr val="000000"/>
                </a:solidFill>
                <a:latin typeface="Calibri"/>
                <a:ea typeface="Calibri"/>
                <a:cs typeface="Calibri"/>
                <a:sym typeface="Calibri"/>
              </a:rPr>
              <a:t>V každém případě je důležité zvolit správné kanály, aby se dostaly k co největšímu počtu lidí.</a:t>
            </a:r>
            <a:endParaRPr sz="1400">
              <a:solidFill>
                <a:schemeClr val="dk1"/>
              </a:solidFill>
              <a:latin typeface="Calibri"/>
              <a:ea typeface="Calibri"/>
              <a:cs typeface="Calibri"/>
              <a:sym typeface="Calibri"/>
            </a:endParaRPr>
          </a:p>
          <a:p>
            <a:pPr marL="0" marR="0" lvl="0" indent="0" algn="just" rtl="0">
              <a:spcBef>
                <a:spcPts val="1500"/>
              </a:spcBef>
              <a:spcAft>
                <a:spcPts val="0"/>
              </a:spcAft>
              <a:buNone/>
            </a:pPr>
            <a:endParaRPr sz="1400">
              <a:solidFill>
                <a:schemeClr val="dk1"/>
              </a:solidFill>
              <a:latin typeface="Calibri"/>
              <a:ea typeface="Calibri"/>
              <a:cs typeface="Calibri"/>
              <a:sym typeface="Calibri"/>
            </a:endParaRPr>
          </a:p>
          <a:p>
            <a:pPr marL="0" marR="0" lvl="0" indent="0" algn="just" rtl="0">
              <a:spcBef>
                <a:spcPts val="1200"/>
              </a:spcBef>
              <a:spcAft>
                <a:spcPts val="0"/>
              </a:spcAft>
              <a:buNone/>
            </a:pPr>
            <a:endParaRPr sz="14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9"/>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1" name="Google Shape;111;p9"/>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2" name="Google Shape;112;p9"/>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3" name="Google Shape;113;p9"/>
          <p:cNvSpPr txBox="1"/>
          <p:nvPr/>
        </p:nvSpPr>
        <p:spPr>
          <a:xfrm>
            <a:off x="4782065" y="521742"/>
            <a:ext cx="1835150" cy="572135"/>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3550" b="1" i="0">
                <a:solidFill>
                  <a:srgbClr val="006ED5"/>
                </a:solidFill>
                <a:latin typeface="Trebuchet MS"/>
                <a:ea typeface="Trebuchet MS"/>
                <a:cs typeface="Trebuchet MS"/>
                <a:sym typeface="Trebuchet MS"/>
              </a:rPr>
              <a:t>KDO?</a:t>
            </a:r>
            <a:endParaRPr/>
          </a:p>
        </p:txBody>
      </p:sp>
      <p:sp>
        <p:nvSpPr>
          <p:cNvPr id="114" name="Google Shape;114;p9"/>
          <p:cNvSpPr txBox="1"/>
          <p:nvPr/>
        </p:nvSpPr>
        <p:spPr>
          <a:xfrm>
            <a:off x="914400" y="3883977"/>
            <a:ext cx="2884338" cy="455253"/>
          </a:xfrm>
          <a:prstGeom prst="rect">
            <a:avLst/>
          </a:prstGeom>
          <a:noFill/>
          <a:ln>
            <a:noFill/>
          </a:ln>
        </p:spPr>
        <p:txBody>
          <a:bodyPr spcFirstLastPara="1" wrap="square" lIns="0" tIns="11425" rIns="0" bIns="0" anchor="t" anchorCtr="0">
            <a:spAutoFit/>
          </a:bodyPr>
          <a:lstStyle/>
          <a:p>
            <a:pPr marL="12700" marR="0" lvl="0" indent="0" algn="ctr" rtl="0">
              <a:lnSpc>
                <a:spcPct val="100000"/>
              </a:lnSpc>
              <a:spcBef>
                <a:spcPts val="0"/>
              </a:spcBef>
              <a:spcAft>
                <a:spcPts val="0"/>
              </a:spcAft>
              <a:buNone/>
            </a:pPr>
            <a:r>
              <a:rPr lang="es-ES" sz="1400" b="1">
                <a:solidFill>
                  <a:srgbClr val="B19400"/>
                </a:solidFill>
                <a:latin typeface="Trebuchet MS"/>
                <a:ea typeface="Trebuchet MS"/>
                <a:cs typeface="Trebuchet MS"/>
                <a:sym typeface="Trebuchet MS"/>
              </a:rPr>
              <a:t>Pro koho je určena?</a:t>
            </a:r>
            <a:endParaRPr/>
          </a:p>
          <a:p>
            <a:pPr marL="12700" marR="0" lvl="0" indent="0" algn="ctr" rtl="0">
              <a:lnSpc>
                <a:spcPct val="100000"/>
              </a:lnSpc>
              <a:spcBef>
                <a:spcPts val="90"/>
              </a:spcBef>
              <a:spcAft>
                <a:spcPts val="0"/>
              </a:spcAft>
              <a:buNone/>
            </a:pPr>
            <a:r>
              <a:rPr lang="es-ES" sz="1400" b="1">
                <a:solidFill>
                  <a:srgbClr val="B19400"/>
                </a:solidFill>
                <a:latin typeface="Trebuchet MS"/>
                <a:ea typeface="Trebuchet MS"/>
                <a:cs typeface="Trebuchet MS"/>
                <a:sym typeface="Trebuchet MS"/>
              </a:rPr>
              <a:t>Kdo jsou vaši zákazníci?</a:t>
            </a:r>
            <a:endParaRPr sz="1400">
              <a:solidFill>
                <a:schemeClr val="dk1"/>
              </a:solidFill>
              <a:latin typeface="Trebuchet MS"/>
              <a:ea typeface="Trebuchet MS"/>
              <a:cs typeface="Trebuchet MS"/>
              <a:sym typeface="Trebuchet MS"/>
            </a:endParaRPr>
          </a:p>
        </p:txBody>
      </p:sp>
      <p:sp>
        <p:nvSpPr>
          <p:cNvPr id="115" name="Google Shape;115;p9"/>
          <p:cNvSpPr txBox="1"/>
          <p:nvPr/>
        </p:nvSpPr>
        <p:spPr>
          <a:xfrm>
            <a:off x="4114800" y="3883977"/>
            <a:ext cx="3254177" cy="442429"/>
          </a:xfrm>
          <a:prstGeom prst="rect">
            <a:avLst/>
          </a:prstGeom>
          <a:noFill/>
          <a:ln>
            <a:noFill/>
          </a:ln>
        </p:spPr>
        <p:txBody>
          <a:bodyPr spcFirstLastPara="1" wrap="square" lIns="0" tIns="11425" rIns="0" bIns="0" anchor="t" anchorCtr="0">
            <a:spAutoFit/>
          </a:bodyPr>
          <a:lstStyle/>
          <a:p>
            <a:pPr marL="12700" marR="0" lvl="0" indent="0" algn="ctr" rtl="0">
              <a:lnSpc>
                <a:spcPct val="100000"/>
              </a:lnSpc>
              <a:spcBef>
                <a:spcPts val="0"/>
              </a:spcBef>
              <a:spcAft>
                <a:spcPts val="0"/>
              </a:spcAft>
              <a:buNone/>
            </a:pPr>
            <a:r>
              <a:rPr lang="es-ES" sz="1400" b="1">
                <a:solidFill>
                  <a:srgbClr val="008545"/>
                </a:solidFill>
                <a:latin typeface="Trebuchet MS"/>
                <a:ea typeface="Trebuchet MS"/>
                <a:cs typeface="Trebuchet MS"/>
                <a:sym typeface="Trebuchet MS"/>
              </a:rPr>
              <a:t>Jak oslovit své zákazníky? Jak budete svůj produkt dodávat?</a:t>
            </a:r>
            <a:endParaRPr sz="1400">
              <a:solidFill>
                <a:schemeClr val="dk1"/>
              </a:solidFill>
              <a:latin typeface="Trebuchet MS"/>
              <a:ea typeface="Trebuchet MS"/>
              <a:cs typeface="Trebuchet MS"/>
              <a:sym typeface="Trebuchet MS"/>
            </a:endParaRPr>
          </a:p>
        </p:txBody>
      </p:sp>
      <p:sp>
        <p:nvSpPr>
          <p:cNvPr id="116" name="Google Shape;116;p9"/>
          <p:cNvSpPr txBox="1"/>
          <p:nvPr/>
        </p:nvSpPr>
        <p:spPr>
          <a:xfrm>
            <a:off x="7467600" y="3870642"/>
            <a:ext cx="3124201" cy="433324"/>
          </a:xfrm>
          <a:prstGeom prst="rect">
            <a:avLst/>
          </a:prstGeom>
          <a:noFill/>
          <a:ln>
            <a:noFill/>
          </a:ln>
        </p:spPr>
        <p:txBody>
          <a:bodyPr spcFirstLastPara="1" wrap="square" lIns="0" tIns="0" rIns="0" bIns="0" anchor="t" anchorCtr="0">
            <a:spAutoFit/>
          </a:bodyPr>
          <a:lstStyle/>
          <a:p>
            <a:pPr marL="661670" marR="5080" lvl="0" indent="-649605" algn="ctr" rtl="0">
              <a:lnSpc>
                <a:spcPct val="104200"/>
              </a:lnSpc>
              <a:spcBef>
                <a:spcPts val="0"/>
              </a:spcBef>
              <a:spcAft>
                <a:spcPts val="0"/>
              </a:spcAft>
              <a:buNone/>
            </a:pPr>
            <a:r>
              <a:rPr lang="es-ES" sz="1400" b="1">
                <a:solidFill>
                  <a:srgbClr val="EB0000"/>
                </a:solidFill>
                <a:latin typeface="Trebuchet MS"/>
                <a:ea typeface="Trebuchet MS"/>
                <a:cs typeface="Trebuchet MS"/>
                <a:sym typeface="Trebuchet MS"/>
              </a:rPr>
              <a:t>Jak pomůžete svým zákazníkům?</a:t>
            </a:r>
            <a:endParaRPr sz="1400" b="1">
              <a:solidFill>
                <a:srgbClr val="EB0000"/>
              </a:solidFill>
              <a:latin typeface="Trebuchet MS"/>
              <a:ea typeface="Trebuchet MS"/>
              <a:cs typeface="Trebuchet MS"/>
              <a:sym typeface="Trebuchet MS"/>
            </a:endParaRPr>
          </a:p>
          <a:p>
            <a:pPr marL="661670" marR="5080" lvl="0" indent="-649605" algn="ctr" rtl="0">
              <a:lnSpc>
                <a:spcPct val="104200"/>
              </a:lnSpc>
              <a:spcBef>
                <a:spcPts val="0"/>
              </a:spcBef>
              <a:spcAft>
                <a:spcPts val="0"/>
              </a:spcAft>
              <a:buNone/>
            </a:pPr>
            <a:r>
              <a:rPr lang="es-ES" sz="1400" b="1">
                <a:solidFill>
                  <a:srgbClr val="EB0000"/>
                </a:solidFill>
                <a:latin typeface="Trebuchet MS"/>
                <a:ea typeface="Trebuchet MS"/>
                <a:cs typeface="Trebuchet MS"/>
                <a:sym typeface="Trebuchet MS"/>
              </a:rPr>
              <a:t>Jak s nimi budete komunikovat?</a:t>
            </a:r>
            <a:endParaRPr sz="1400">
              <a:solidFill>
                <a:schemeClr val="dk1"/>
              </a:solidFill>
              <a:latin typeface="Trebuchet MS"/>
              <a:ea typeface="Trebuchet MS"/>
              <a:cs typeface="Trebuchet MS"/>
              <a:sym typeface="Trebuchet MS"/>
            </a:endParaRPr>
          </a:p>
        </p:txBody>
      </p:sp>
      <p:sp>
        <p:nvSpPr>
          <p:cNvPr id="117" name="Google Shape;117;p9"/>
          <p:cNvSpPr txBox="1"/>
          <p:nvPr/>
        </p:nvSpPr>
        <p:spPr>
          <a:xfrm>
            <a:off x="3841196" y="909211"/>
            <a:ext cx="3716888"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a:solidFill>
                  <a:srgbClr val="93B3D7"/>
                </a:solidFill>
                <a:latin typeface="Calibri"/>
                <a:ea typeface="Calibri"/>
                <a:cs typeface="Calibri"/>
                <a:sym typeface="Calibri"/>
              </a:rPr>
              <a:t>Vaši zákazníci</a:t>
            </a:r>
            <a:endParaRPr sz="1800">
              <a:solidFill>
                <a:srgbClr val="93B3D7"/>
              </a:solidFill>
              <a:latin typeface="Calibri"/>
              <a:ea typeface="Calibri"/>
              <a:cs typeface="Calibri"/>
              <a:sym typeface="Calibri"/>
            </a:endParaRPr>
          </a:p>
        </p:txBody>
      </p:sp>
      <p:sp>
        <p:nvSpPr>
          <p:cNvPr id="118" name="Google Shape;118;p9"/>
          <p:cNvSpPr txBox="1"/>
          <p:nvPr/>
        </p:nvSpPr>
        <p:spPr>
          <a:xfrm>
            <a:off x="1038957" y="4587484"/>
            <a:ext cx="2542442"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a:solidFill>
                  <a:schemeClr val="dk1"/>
                </a:solidFill>
                <a:latin typeface="Calibri"/>
                <a:ea typeface="Calibri"/>
                <a:cs typeface="Calibri"/>
                <a:sym typeface="Calibri"/>
              </a:rPr>
              <a:t>Popište své zákazníky, jejich potřeby a přání.</a:t>
            </a:r>
            <a:endParaRPr/>
          </a:p>
        </p:txBody>
      </p:sp>
      <p:sp>
        <p:nvSpPr>
          <p:cNvPr id="119" name="Google Shape;119;p9"/>
          <p:cNvSpPr txBox="1"/>
          <p:nvPr/>
        </p:nvSpPr>
        <p:spPr>
          <a:xfrm>
            <a:off x="4343399" y="4623066"/>
            <a:ext cx="268605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a:solidFill>
                  <a:schemeClr val="dk1"/>
                </a:solidFill>
                <a:latin typeface="Calibri"/>
                <a:ea typeface="Calibri"/>
                <a:cs typeface="Calibri"/>
                <a:sym typeface="Calibri"/>
              </a:rPr>
              <a:t>Uveďte kanály, které budete používat k oslovení svých zákazníků.</a:t>
            </a:r>
            <a:endParaRPr/>
          </a:p>
        </p:txBody>
      </p:sp>
      <p:sp>
        <p:nvSpPr>
          <p:cNvPr id="120" name="Google Shape;120;p9"/>
          <p:cNvSpPr txBox="1"/>
          <p:nvPr/>
        </p:nvSpPr>
        <p:spPr>
          <a:xfrm>
            <a:off x="7639000" y="4587483"/>
            <a:ext cx="312420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a:solidFill>
                  <a:schemeClr val="dk1"/>
                </a:solidFill>
                <a:latin typeface="Calibri"/>
                <a:ea typeface="Calibri"/>
                <a:cs typeface="Calibri"/>
                <a:sym typeface="Calibri"/>
              </a:rPr>
              <a:t>Popište, jak váš produkt nebo služba pomůže vašim zákazníkům.</a:t>
            </a:r>
            <a:endParaRPr/>
          </a:p>
        </p:txBody>
      </p:sp>
      <p:pic>
        <p:nvPicPr>
          <p:cNvPr id="121" name="Google Shape;121;p9"/>
          <p:cNvPicPr preferRelativeResize="0"/>
          <p:nvPr/>
        </p:nvPicPr>
        <p:blipFill rotWithShape="1">
          <a:blip r:embed="rId3">
            <a:alphaModFix/>
          </a:blip>
          <a:srcRect/>
          <a:stretch/>
        </p:blipFill>
        <p:spPr>
          <a:xfrm>
            <a:off x="4676532" y="1710892"/>
            <a:ext cx="2130711" cy="1905000"/>
          </a:xfrm>
          <a:prstGeom prst="rect">
            <a:avLst/>
          </a:prstGeom>
          <a:noFill/>
          <a:ln>
            <a:noFill/>
          </a:ln>
        </p:spPr>
      </p:pic>
      <p:pic>
        <p:nvPicPr>
          <p:cNvPr id="122" name="Google Shape;122;p9"/>
          <p:cNvPicPr preferRelativeResize="0"/>
          <p:nvPr/>
        </p:nvPicPr>
        <p:blipFill rotWithShape="1">
          <a:blip r:embed="rId4">
            <a:alphaModFix/>
          </a:blip>
          <a:srcRect l="13177" t="11591" r="6006"/>
          <a:stretch/>
        </p:blipFill>
        <p:spPr>
          <a:xfrm>
            <a:off x="7935684" y="1495889"/>
            <a:ext cx="2220623" cy="2191262"/>
          </a:xfrm>
          <a:prstGeom prst="rect">
            <a:avLst/>
          </a:prstGeom>
          <a:noFill/>
          <a:ln>
            <a:noFill/>
          </a:ln>
        </p:spPr>
      </p:pic>
      <p:pic>
        <p:nvPicPr>
          <p:cNvPr id="123" name="Google Shape;123;p9"/>
          <p:cNvPicPr preferRelativeResize="0"/>
          <p:nvPr/>
        </p:nvPicPr>
        <p:blipFill rotWithShape="1">
          <a:blip r:embed="rId5">
            <a:alphaModFix/>
          </a:blip>
          <a:srcRect l="5000" r="3487"/>
          <a:stretch/>
        </p:blipFill>
        <p:spPr>
          <a:xfrm>
            <a:off x="1295400" y="1590675"/>
            <a:ext cx="2209800" cy="205254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975</Words>
  <Application>Microsoft Office PowerPoint</Application>
  <PresentationFormat>Vlastní</PresentationFormat>
  <Paragraphs>131</Paragraphs>
  <Slides>22</Slides>
  <Notes>22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Noto Sans Symbols</vt:lpstr>
      <vt:lpstr>Times New Roman</vt:lpstr>
      <vt:lpstr>Trebuchet MS</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cp:keywords>, docId:738CB13D7EE0FEDE6D350DD6781D8AFE</cp:keywords>
  <cp:lastModifiedBy>Účet Microsoft</cp:lastModifiedBy>
  <cp:revision>1</cp:revision>
  <dcterms:created xsi:type="dcterms:W3CDTF">2023-05-26T09:28:53Z</dcterms:created>
  <dcterms:modified xsi:type="dcterms:W3CDTF">2024-04-22T09:33:45Z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2023-05-26T00:00:00Z</vt:filetime>
  </property>
  <property fmtid="{D5CDD505-2E9C-101B-9397-08002B2CF9AE}" pid="3" name="Creator">
    <vt:lpwstr>pdf-lib (https://github.com/Hopding/pdf-lib)</vt:lpwstr>
  </property>
  <property fmtid="{D5CDD505-2E9C-101B-9397-08002B2CF9AE}" pid="4" name="LastSaved">
    <vt:filetime>2023-05-26T00:00:00Z</vt:filetime>
  </property>
</Properties>
</file>