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1430000" cy="6076950"/>
  <p:notesSz cx="11430000" cy="60769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2d+beZUZ2QxelElL92M39wDV2L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94"/>
  </p:normalViewPr>
  <p:slideViewPr>
    <p:cSldViewPr snapToGrid="0">
      <p:cViewPr varScale="1">
        <p:scale>
          <a:sx n="130" d="100"/>
          <a:sy n="130" d="100"/>
        </p:scale>
        <p:origin x="200" y="21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143000" y="2886550"/>
            <a:ext cx="9144000" cy="27346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10: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1: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3: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4: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5: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6: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7: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8: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9: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20: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2" name="Google Shape;242;p21: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2: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3: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4: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5: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6: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7: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8: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2"/>
        <p:cNvGrpSpPr/>
        <p:nvPr/>
      </p:nvGrpSpPr>
      <p:grpSpPr>
        <a:xfrm>
          <a:off x="0" y="0"/>
          <a:ext cx="0" cy="0"/>
          <a:chOff x="0" y="0"/>
          <a:chExt cx="0" cy="0"/>
        </a:xfrm>
      </p:grpSpPr>
      <p:pic>
        <p:nvPicPr>
          <p:cNvPr id="13" name="Google Shape;13;p24"/>
          <p:cNvPicPr preferRelativeResize="0"/>
          <p:nvPr/>
        </p:nvPicPr>
        <p:blipFill rotWithShape="1">
          <a:blip r:embed="rId2">
            <a:alphaModFix/>
          </a:blip>
          <a:srcRect/>
          <a:stretch/>
        </p:blipFill>
        <p:spPr>
          <a:xfrm rot="5400000">
            <a:off x="10123532" y="131809"/>
            <a:ext cx="1447801" cy="1165135"/>
          </a:xfrm>
          <a:prstGeom prst="rect">
            <a:avLst/>
          </a:prstGeom>
          <a:noFill/>
          <a:ln>
            <a:noFill/>
          </a:ln>
        </p:spPr>
      </p:pic>
      <p:pic>
        <p:nvPicPr>
          <p:cNvPr id="14" name="Google Shape;14;p24"/>
          <p:cNvPicPr preferRelativeResize="0"/>
          <p:nvPr/>
        </p:nvPicPr>
        <p:blipFill rotWithShape="1">
          <a:blip r:embed="rId3">
            <a:alphaModFix/>
          </a:blip>
          <a:srcRect/>
          <a:stretch/>
        </p:blipFill>
        <p:spPr>
          <a:xfrm>
            <a:off x="0" y="5191125"/>
            <a:ext cx="883169" cy="895350"/>
          </a:xfrm>
          <a:prstGeom prst="rect">
            <a:avLst/>
          </a:prstGeom>
          <a:noFill/>
          <a:ln>
            <a:noFill/>
          </a:ln>
        </p:spPr>
      </p:pic>
      <p:pic>
        <p:nvPicPr>
          <p:cNvPr id="15" name="Google Shape;15;p24"/>
          <p:cNvPicPr preferRelativeResize="0"/>
          <p:nvPr/>
        </p:nvPicPr>
        <p:blipFill rotWithShape="1">
          <a:blip r:embed="rId4">
            <a:alphaModFix/>
          </a:blip>
          <a:srcRect/>
          <a:stretch/>
        </p:blipFill>
        <p:spPr>
          <a:xfrm>
            <a:off x="10287000" y="4791075"/>
            <a:ext cx="1174821" cy="1276350"/>
          </a:xfrm>
          <a:prstGeom prst="rect">
            <a:avLst/>
          </a:prstGeom>
          <a:noFill/>
          <a:ln>
            <a:noFill/>
          </a:ln>
        </p:spPr>
      </p:pic>
      <p:sp>
        <p:nvSpPr>
          <p:cNvPr id="16" name="Google Shape;16;p24"/>
          <p:cNvSpPr/>
          <p:nvPr/>
        </p:nvSpPr>
        <p:spPr>
          <a:xfrm>
            <a:off x="0" y="0"/>
            <a:ext cx="11405191" cy="6076950"/>
          </a:xfrm>
          <a:prstGeom prst="frame">
            <a:avLst>
              <a:gd name="adj1" fmla="val 3227"/>
            </a:avLst>
          </a:prstGeom>
          <a:solidFill>
            <a:schemeClr val="lt1"/>
          </a:solidFill>
          <a:ln w="76200" cap="flat" cmpd="sng">
            <a:solidFill>
              <a:srgbClr val="004A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obj">
  <p:cSld name="OBJECT">
    <p:spTree>
      <p:nvGrpSpPr>
        <p:cNvPr id="1" name="Shape 17"/>
        <p:cNvGrpSpPr/>
        <p:nvPr/>
      </p:nvGrpSpPr>
      <p:grpSpPr>
        <a:xfrm>
          <a:off x="0" y="0"/>
          <a:ext cx="0" cy="0"/>
          <a:chOff x="0" y="0"/>
          <a:chExt cx="0" cy="0"/>
        </a:xfrm>
      </p:grpSpPr>
      <p:sp>
        <p:nvSpPr>
          <p:cNvPr id="18" name="Google Shape;18;p25"/>
          <p:cNvSpPr txBox="1">
            <a:spLocks noGrp="1"/>
          </p:cNvSpPr>
          <p:nvPr>
            <p:ph type="ctrTitle"/>
          </p:nvPr>
        </p:nvSpPr>
        <p:spPr>
          <a:xfrm>
            <a:off x="670421" y="1603026"/>
            <a:ext cx="10089157" cy="68135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b="0" i="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714500" y="3367532"/>
            <a:ext cx="8001000" cy="150336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5"/>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5"/>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5"/>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a:t>
            </a:fld>
            <a:endParaRPr sz="1800" b="0" i="0" u="none" strike="noStrike" cap="none">
              <a:latin typeface="Calibri"/>
              <a:ea typeface="Calibri"/>
              <a:cs typeface="Calibri"/>
              <a:sym typeface="Calibri"/>
            </a:endParaRPr>
          </a:p>
        </p:txBody>
      </p:sp>
      <p:sp>
        <p:nvSpPr>
          <p:cNvPr id="23" name="Google Shape;23;p25"/>
          <p:cNvSpPr/>
          <p:nvPr/>
        </p:nvSpPr>
        <p:spPr>
          <a:xfrm>
            <a:off x="12405" y="0"/>
            <a:ext cx="11430000" cy="6076950"/>
          </a:xfrm>
          <a:prstGeom prst="rect">
            <a:avLst/>
          </a:prstGeom>
          <a:solidFill>
            <a:srgbClr val="0070C0"/>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4"/>
        <p:cNvGrpSpPr/>
        <p:nvPr/>
      </p:nvGrpSpPr>
      <p:grpSpPr>
        <a:xfrm>
          <a:off x="0" y="0"/>
          <a:ext cx="0" cy="0"/>
          <a:chOff x="0" y="0"/>
          <a:chExt cx="0" cy="0"/>
        </a:xfrm>
      </p:grpSpPr>
      <p:sp>
        <p:nvSpPr>
          <p:cNvPr id="25" name="Google Shape;25;p26"/>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550" b="1" i="0">
                <a:solidFill>
                  <a:srgbClr val="006ED5"/>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26"/>
          <p:cNvSpPr txBox="1">
            <a:spLocks noGrp="1"/>
          </p:cNvSpPr>
          <p:nvPr>
            <p:ph type="body" idx="1"/>
          </p:nvPr>
        </p:nvSpPr>
        <p:spPr>
          <a:xfrm>
            <a:off x="57150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7" name="Google Shape;27;p26"/>
          <p:cNvSpPr txBox="1">
            <a:spLocks noGrp="1"/>
          </p:cNvSpPr>
          <p:nvPr>
            <p:ph type="body" idx="2"/>
          </p:nvPr>
        </p:nvSpPr>
        <p:spPr>
          <a:xfrm>
            <a:off x="588645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8" name="Google Shape;28;p26"/>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6"/>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6"/>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a:t>
            </a:fld>
            <a:endParaRPr sz="1800">
              <a:latin typeface="Calibri"/>
              <a:ea typeface="Calibri"/>
              <a:cs typeface="Calibri"/>
              <a:sym typeface="Calibri"/>
            </a:endParaRPr>
          </a:p>
        </p:txBody>
      </p:sp>
      <p:sp>
        <p:nvSpPr>
          <p:cNvPr id="31" name="Google Shape;31;p26"/>
          <p:cNvSpPr/>
          <p:nvPr/>
        </p:nvSpPr>
        <p:spPr>
          <a:xfrm>
            <a:off x="152400" y="142875"/>
            <a:ext cx="11125200" cy="5791200"/>
          </a:xfrm>
          <a:prstGeom prst="rect">
            <a:avLst/>
          </a:prstGeom>
          <a:solidFill>
            <a:schemeClr val="lt1"/>
          </a:solidFill>
          <a:ln w="38100" cap="flat" cmpd="sng">
            <a:solidFill>
              <a:srgbClr val="0080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2" name="Google Shape;32;p26"/>
          <p:cNvPicPr preferRelativeResize="0"/>
          <p:nvPr/>
        </p:nvPicPr>
        <p:blipFill rotWithShape="1">
          <a:blip r:embed="rId2">
            <a:alphaModFix/>
          </a:blip>
          <a:srcRect/>
          <a:stretch/>
        </p:blipFill>
        <p:spPr>
          <a:xfrm>
            <a:off x="1858599" y="178742"/>
            <a:ext cx="639822" cy="669287"/>
          </a:xfrm>
          <a:prstGeom prst="rect">
            <a:avLst/>
          </a:prstGeom>
          <a:noFill/>
          <a:ln>
            <a:noFill/>
          </a:ln>
        </p:spPr>
      </p:pic>
      <p:pic>
        <p:nvPicPr>
          <p:cNvPr id="33" name="Google Shape;33;p26"/>
          <p:cNvPicPr preferRelativeResize="0"/>
          <p:nvPr/>
        </p:nvPicPr>
        <p:blipFill rotWithShape="1">
          <a:blip r:embed="rId3">
            <a:alphaModFix/>
          </a:blip>
          <a:srcRect/>
          <a:stretch/>
        </p:blipFill>
        <p:spPr>
          <a:xfrm>
            <a:off x="369684" y="348647"/>
            <a:ext cx="1417244" cy="33800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4"/>
        <p:cNvGrpSpPr/>
        <p:nvPr/>
      </p:nvGrpSpPr>
      <p:grpSpPr>
        <a:xfrm>
          <a:off x="0" y="0"/>
          <a:ext cx="0" cy="0"/>
          <a:chOff x="0" y="0"/>
          <a:chExt cx="0" cy="0"/>
        </a:xfrm>
      </p:grpSpPr>
      <p:sp>
        <p:nvSpPr>
          <p:cNvPr id="35" name="Google Shape;35;p27"/>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7"/>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7"/>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3"/>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3550" b="1" i="0" u="none" strike="noStrike" cap="none">
                <a:solidFill>
                  <a:srgbClr val="006ED5"/>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3"/>
          <p:cNvSpPr txBox="1">
            <a:spLocks noGrp="1"/>
          </p:cNvSpPr>
          <p:nvPr>
            <p:ph type="body" idx="1"/>
          </p:nvPr>
        </p:nvSpPr>
        <p:spPr>
          <a:xfrm>
            <a:off x="670421" y="2738882"/>
            <a:ext cx="10089157" cy="184467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23"/>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3"/>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3"/>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a:t>
            </a:fld>
            <a:endParaRPr/>
          </a:p>
        </p:txBody>
      </p:sp>
      <p:pic>
        <p:nvPicPr>
          <p:cNvPr id="11" name="Google Shape;11;p23"/>
          <p:cNvPicPr preferRelativeResize="0"/>
          <p:nvPr/>
        </p:nvPicPr>
        <p:blipFill rotWithShape="1">
          <a:blip r:embed="rId6">
            <a:alphaModFix/>
          </a:blip>
          <a:srcRect/>
          <a:stretch/>
        </p:blipFill>
        <p:spPr>
          <a:xfrm>
            <a:off x="381000" y="295275"/>
            <a:ext cx="1376916" cy="6858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pic>
        <p:nvPicPr>
          <p:cNvPr id="42" name="Google Shape;42;p1"/>
          <p:cNvPicPr preferRelativeResize="0"/>
          <p:nvPr/>
        </p:nvPicPr>
        <p:blipFill rotWithShape="1">
          <a:blip r:embed="rId3">
            <a:alphaModFix/>
          </a:blip>
          <a:srcRect/>
          <a:stretch/>
        </p:blipFill>
        <p:spPr>
          <a:xfrm>
            <a:off x="2133600" y="1133475"/>
            <a:ext cx="6831645" cy="3352800"/>
          </a:xfrm>
          <a:prstGeom prst="rect">
            <a:avLst/>
          </a:prstGeom>
          <a:noFill/>
          <a:ln>
            <a:noFill/>
          </a:ln>
        </p:spPr>
      </p:pic>
      <p:sp>
        <p:nvSpPr>
          <p:cNvPr id="43" name="Google Shape;43;p1"/>
          <p:cNvSpPr txBox="1"/>
          <p:nvPr/>
        </p:nvSpPr>
        <p:spPr>
          <a:xfrm>
            <a:off x="1752600" y="5095875"/>
            <a:ext cx="792480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200" b="1" i="0" u="none" strike="noStrike" cap="none">
                <a:solidFill>
                  <a:srgbClr val="000000"/>
                </a:solidFill>
                <a:latin typeface="Calibri"/>
                <a:ea typeface="Calibri"/>
                <a:cs typeface="Calibri"/>
                <a:sym typeface="Calibri"/>
              </a:rPr>
              <a:t>Förderung der unternehmerischen Denkweise und Selbstverwirklichung bei Kindern – </a:t>
            </a:r>
            <a:r>
              <a:rPr lang="de" sz="1200" b="1" i="0" u="none" strike="noStrike" cap="none">
                <a:solidFill>
                  <a:schemeClr val="dk1"/>
                </a:solidFill>
                <a:latin typeface="Calibri"/>
                <a:ea typeface="Calibri"/>
                <a:cs typeface="Calibri"/>
                <a:sym typeface="Calibri"/>
              </a:rPr>
              <a:t>EMPOW4KIDS</a:t>
            </a:r>
            <a:endParaRPr sz="12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de" sz="1200" b="0" i="1" u="none" strike="noStrike" cap="none">
                <a:solidFill>
                  <a:srgbClr val="000000"/>
                </a:solidFill>
                <a:latin typeface="Calibri"/>
                <a:ea typeface="Calibri"/>
                <a:cs typeface="Calibri"/>
                <a:sym typeface="Calibri"/>
              </a:rPr>
              <a:t>ERASMUS+ KA220-SCH – Kooperationspartnerschaften in der Schulbildung</a:t>
            </a:r>
            <a:endParaRPr sz="12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de" sz="1200" b="0" i="1" u="none" strike="noStrike" cap="none">
                <a:solidFill>
                  <a:srgbClr val="000000"/>
                </a:solidFill>
                <a:latin typeface="Calibri"/>
                <a:ea typeface="Calibri"/>
                <a:cs typeface="Calibri"/>
                <a:sym typeface="Calibri"/>
              </a:rPr>
              <a:t>2021-1-CZ01-KA220-SCH-000032484</a:t>
            </a:r>
            <a:endParaRPr sz="1200" b="0" i="0" u="none" strike="noStrike" cap="none">
              <a:solidFill>
                <a:schemeClr val="dk1"/>
              </a:solidFill>
              <a:latin typeface="Times New Roman"/>
              <a:ea typeface="Times New Roman"/>
              <a:cs typeface="Times New Roman"/>
              <a:sym typeface="Times New Roman"/>
            </a:endParaRPr>
          </a:p>
        </p:txBody>
      </p:sp>
      <p:pic>
        <p:nvPicPr>
          <p:cNvPr id="44" name="Google Shape;44;p1"/>
          <p:cNvPicPr preferRelativeResize="0"/>
          <p:nvPr/>
        </p:nvPicPr>
        <p:blipFill rotWithShape="1">
          <a:blip r:embed="rId4">
            <a:alphaModFix/>
          </a:blip>
          <a:srcRect/>
          <a:stretch/>
        </p:blipFill>
        <p:spPr>
          <a:xfrm>
            <a:off x="8839200" y="5438734"/>
            <a:ext cx="1447800" cy="30347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0"/>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1800" b="1" i="0">
                <a:solidFill>
                  <a:srgbClr val="006ED5"/>
                </a:solidFill>
                <a:latin typeface="Trebuchet MS"/>
                <a:ea typeface="Trebuchet MS"/>
                <a:cs typeface="Trebuchet MS"/>
                <a:sym typeface="Trebuchet MS"/>
              </a:rPr>
              <a:t>WER?</a:t>
            </a:r>
            <a:endParaRPr/>
          </a:p>
        </p:txBody>
      </p:sp>
      <p:sp>
        <p:nvSpPr>
          <p:cNvPr id="129" name="Google Shape;129;p10"/>
          <p:cNvSpPr txBox="1"/>
          <p:nvPr/>
        </p:nvSpPr>
        <p:spPr>
          <a:xfrm>
            <a:off x="4097130" y="443113"/>
            <a:ext cx="272957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93B3D7"/>
                </a:solidFill>
                <a:latin typeface="Calibri"/>
                <a:ea typeface="Calibri"/>
                <a:cs typeface="Calibri"/>
                <a:sym typeface="Calibri"/>
              </a:rPr>
              <a:t>Ihre Kunden</a:t>
            </a:r>
            <a:endParaRPr sz="1400">
              <a:solidFill>
                <a:srgbClr val="93B3D7"/>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1"/>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5400" b="1" i="0">
                <a:solidFill>
                  <a:schemeClr val="lt1"/>
                </a:solidFill>
                <a:latin typeface="Trebuchet MS"/>
                <a:ea typeface="Trebuchet MS"/>
                <a:cs typeface="Trebuchet MS"/>
                <a:sym typeface="Trebuchet MS"/>
              </a:rPr>
              <a:t>WIE?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2"/>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2400" b="1" i="0">
                <a:solidFill>
                  <a:srgbClr val="006ED5"/>
                </a:solidFill>
                <a:latin typeface="Trebuchet MS"/>
                <a:ea typeface="Trebuchet MS"/>
                <a:cs typeface="Trebuchet MS"/>
                <a:sym typeface="Trebuchet MS"/>
              </a:rPr>
              <a:t>WIE?</a:t>
            </a:r>
            <a:endParaRPr/>
          </a:p>
        </p:txBody>
      </p:sp>
      <p:grpSp>
        <p:nvGrpSpPr>
          <p:cNvPr id="140" name="Google Shape;140;p12"/>
          <p:cNvGrpSpPr/>
          <p:nvPr/>
        </p:nvGrpSpPr>
        <p:grpSpPr>
          <a:xfrm>
            <a:off x="393823" y="955505"/>
            <a:ext cx="10460990" cy="4740563"/>
            <a:chOff x="1395412" y="2176462"/>
            <a:chExt cx="2752725" cy="2400300"/>
          </a:xfrm>
        </p:grpSpPr>
        <p:sp>
          <p:nvSpPr>
            <p:cNvPr id="141" name="Google Shape;141;p12"/>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42" name="Google Shape;142;p12"/>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43" name="Google Shape;143;p12"/>
          <p:cNvSpPr txBox="1"/>
          <p:nvPr/>
        </p:nvSpPr>
        <p:spPr>
          <a:xfrm>
            <a:off x="426304" y="1057275"/>
            <a:ext cx="10251528" cy="525524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de" sz="1400" dirty="0">
                <a:solidFill>
                  <a:schemeClr val="dk1"/>
                </a:solidFill>
                <a:latin typeface="Calibri"/>
                <a:ea typeface="Calibri"/>
                <a:cs typeface="Calibri"/>
                <a:sym typeface="Calibri"/>
              </a:rPr>
              <a:t>In diesem Teil des Pitchs sollten Sie die strategischen Allianzen, Schlüsselaktivitäten und Schlüsselressourcen Ihrer Geschäftsidee erläutern.</a:t>
            </a:r>
            <a:endParaRPr dirty="0"/>
          </a:p>
          <a:p>
            <a:pPr marL="0" marR="0" lvl="0" indent="0" algn="just" rtl="0">
              <a:spcBef>
                <a:spcPts val="300"/>
              </a:spcBef>
              <a:spcAft>
                <a:spcPts val="0"/>
              </a:spcAft>
              <a:buNone/>
            </a:pPr>
            <a:endParaRPr sz="1400" dirty="0">
              <a:solidFill>
                <a:srgbClr val="000000"/>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Strategische Allianzen beziehen sich auf „Wer kann Ihnen helfen?“. Sie sind so, als würden Sie sich mit anderen Unternehmen oder Personen zusammenschließen, um Ihr Unternehmen zu stärken.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Es ist, als ob zwei Unternehmen ihre Kräfte bündeln, um gemeinsam etwas Großartiges zu schaffen. Sie könnten ihre Ideen und Ressourcen austauschen oder sogar gemeinsam an Projekten arbeiten. Durch die Bildung strategischer Allianzen können Unternehmen durch die Bündelung ihrer Stärken mehr leisten und erfolgreicher sein.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Die Hauptaktivitäten beziehen sich auf „Wie werden Sie </a:t>
            </a:r>
            <a:r>
              <a:rPr lang="de" dirty="0">
                <a:latin typeface="Calibri"/>
                <a:ea typeface="Calibri"/>
                <a:cs typeface="Calibri"/>
                <a:sym typeface="Calibri"/>
              </a:rPr>
              <a:t>es tun </a:t>
            </a:r>
            <a:r>
              <a:rPr lang="de" sz="1400" dirty="0">
                <a:solidFill>
                  <a:srgbClr val="000000"/>
                </a:solidFill>
                <a:latin typeface="Calibri"/>
                <a:ea typeface="Calibri"/>
                <a:cs typeface="Calibri"/>
                <a:sym typeface="Calibri"/>
              </a:rPr>
              <a:t>?“. Dabei handelt es sich um die wichtigen Aufgaben oder Handlungen, die ein Unternehmen erledigen muss, um erfolgreich zu sein.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Wenn Sie beispielsweise einen Spielwarenladen betreiben, könnten einige Ihrer Hauptaktivitäten darin bestehen, neues Spielzeug zum Verkauf zu kaufen, den Laden zu organisieren und dafür zu sorgen, dass alles sauber und ordentlich ist. Diese Aktivitäten sind entscheidend für den reibungslosen Ablauf des Unternehmens und das Erreichen seiner Ziele.</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Die wichtigsten Ressourcen beziehen sich auf „Was benötigen Sie?“. Sie sind die Dinge, die ein Unternehmen haben muss, um zu funktionieren und erfolgreich zu sein.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Die Schlüsselressourcen können für jedes Unternehmen unterschiedlich sein. Dazu können Dinge wie Werkzeuge, Ausrüstung, Materialien oder sogar Personen mit besonderen Fähigkeiten gehören. Wenn Sie beispielsweise eine Bäckerei betreiben, sind Ihre wichtigsten Ressourcen Dinge wie Öfen, Backzutaten und talentierte Bäcker.</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Es ist wichtig, über die richtigen Schlüsselressourcen zu verfügen, da sie einem Unternehmen dabei helfen, seine Schlüsselaktivitäten effektiv durchzuführen und seine Ziele zu erreichen.</a:t>
            </a:r>
            <a:endParaRPr sz="1400" dirty="0">
              <a:solidFill>
                <a:schemeClr val="dk1"/>
              </a:solidFill>
              <a:latin typeface="Calibri"/>
              <a:ea typeface="Calibri"/>
              <a:cs typeface="Calibri"/>
              <a:sym typeface="Calibri"/>
            </a:endParaRPr>
          </a:p>
        </p:txBody>
      </p:sp>
      <p:sp>
        <p:nvSpPr>
          <p:cNvPr id="144" name="Google Shape;144;p12"/>
          <p:cNvSpPr txBox="1"/>
          <p:nvPr/>
        </p:nvSpPr>
        <p:spPr>
          <a:xfrm>
            <a:off x="4157655"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rgbClr val="93B3D7"/>
                </a:solidFill>
                <a:latin typeface="Calibri"/>
                <a:ea typeface="Calibri"/>
                <a:cs typeface="Calibri"/>
                <a:sym typeface="Calibri"/>
              </a:rPr>
              <a:t>Wen und was brauchen Sie?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3"/>
          <p:cNvSpPr txBox="1"/>
          <p:nvPr/>
        </p:nvSpPr>
        <p:spPr>
          <a:xfrm>
            <a:off x="1235593" y="3903969"/>
            <a:ext cx="2785602" cy="209288"/>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de" sz="1400" b="1">
                <a:solidFill>
                  <a:srgbClr val="B19400"/>
                </a:solidFill>
                <a:latin typeface="Trebuchet MS"/>
                <a:ea typeface="Trebuchet MS"/>
                <a:cs typeface="Trebuchet MS"/>
                <a:sym typeface="Trebuchet MS"/>
              </a:rPr>
              <a:t>Wer sind Ihre wichtigsten Partner?</a:t>
            </a:r>
            <a:endParaRPr sz="1400">
              <a:solidFill>
                <a:schemeClr val="dk1"/>
              </a:solidFill>
              <a:latin typeface="Trebuchet MS"/>
              <a:ea typeface="Trebuchet MS"/>
              <a:cs typeface="Trebuchet MS"/>
              <a:sym typeface="Trebuchet MS"/>
            </a:endParaRPr>
          </a:p>
        </p:txBody>
      </p:sp>
      <p:sp>
        <p:nvSpPr>
          <p:cNvPr id="150" name="Google Shape;150;p13"/>
          <p:cNvSpPr txBox="1"/>
          <p:nvPr/>
        </p:nvSpPr>
        <p:spPr>
          <a:xfrm>
            <a:off x="4197964" y="3903969"/>
            <a:ext cx="3235222" cy="439479"/>
          </a:xfrm>
          <a:prstGeom prst="rect">
            <a:avLst/>
          </a:prstGeom>
          <a:noFill/>
          <a:ln>
            <a:noFill/>
          </a:ln>
        </p:spPr>
        <p:txBody>
          <a:bodyPr spcFirstLastPara="1" wrap="square" lIns="0" tIns="0" rIns="0" bIns="0" anchor="t" anchorCtr="0">
            <a:spAutoFit/>
          </a:bodyPr>
          <a:lstStyle/>
          <a:p>
            <a:pPr marL="12700" marR="5080" lvl="0" indent="0" algn="l" rtl="0">
              <a:lnSpc>
                <a:spcPct val="102400"/>
              </a:lnSpc>
              <a:spcBef>
                <a:spcPts val="0"/>
              </a:spcBef>
              <a:spcAft>
                <a:spcPts val="0"/>
              </a:spcAft>
              <a:buNone/>
            </a:pPr>
            <a:r>
              <a:rPr lang="de" sz="1400" b="1" dirty="0">
                <a:solidFill>
                  <a:srgbClr val="008545"/>
                </a:solidFill>
                <a:latin typeface="Trebuchet MS"/>
                <a:ea typeface="Trebuchet MS"/>
                <a:cs typeface="Trebuchet MS"/>
                <a:sym typeface="Trebuchet MS"/>
              </a:rPr>
              <a:t>Was werden Sie tun, um Ihr Unternehmen erfolgreich zu machen?</a:t>
            </a:r>
            <a:endParaRPr sz="1400" dirty="0">
              <a:solidFill>
                <a:schemeClr val="dk1"/>
              </a:solidFill>
              <a:latin typeface="Trebuchet MS"/>
              <a:ea typeface="Trebuchet MS"/>
              <a:cs typeface="Trebuchet MS"/>
              <a:sym typeface="Trebuchet MS"/>
            </a:endParaRPr>
          </a:p>
        </p:txBody>
      </p:sp>
      <p:sp>
        <p:nvSpPr>
          <p:cNvPr id="151" name="Google Shape;151;p13"/>
          <p:cNvSpPr txBox="1"/>
          <p:nvPr/>
        </p:nvSpPr>
        <p:spPr>
          <a:xfrm>
            <a:off x="7886475" y="3907688"/>
            <a:ext cx="2404866" cy="422103"/>
          </a:xfrm>
          <a:prstGeom prst="rect">
            <a:avLst/>
          </a:prstGeom>
          <a:noFill/>
          <a:ln>
            <a:noFill/>
          </a:ln>
        </p:spPr>
        <p:txBody>
          <a:bodyPr spcFirstLastPara="1" wrap="square" lIns="0" tIns="0" rIns="0" bIns="0" anchor="t" anchorCtr="0">
            <a:spAutoFit/>
          </a:bodyPr>
          <a:lstStyle/>
          <a:p>
            <a:pPr marL="12700" marR="5080" lvl="0" indent="0" algn="l" rtl="0">
              <a:lnSpc>
                <a:spcPct val="100699"/>
              </a:lnSpc>
              <a:spcBef>
                <a:spcPts val="0"/>
              </a:spcBef>
              <a:spcAft>
                <a:spcPts val="0"/>
              </a:spcAft>
              <a:buNone/>
            </a:pPr>
            <a:r>
              <a:rPr lang="de" sz="1400" b="1">
                <a:solidFill>
                  <a:srgbClr val="EB0000"/>
                </a:solidFill>
                <a:latin typeface="Trebuchet MS"/>
                <a:ea typeface="Trebuchet MS"/>
                <a:cs typeface="Trebuchet MS"/>
                <a:sym typeface="Trebuchet MS"/>
              </a:rPr>
              <a:t>Welche Ressourcen benötigen Sie?</a:t>
            </a:r>
            <a:endParaRPr sz="1400">
              <a:solidFill>
                <a:schemeClr val="dk1"/>
              </a:solidFill>
              <a:latin typeface="Trebuchet MS"/>
              <a:ea typeface="Trebuchet MS"/>
              <a:cs typeface="Trebuchet MS"/>
              <a:sym typeface="Trebuchet MS"/>
            </a:endParaRPr>
          </a:p>
        </p:txBody>
      </p:sp>
      <p:sp>
        <p:nvSpPr>
          <p:cNvPr id="152" name="Google Shape;152;p13"/>
          <p:cNvSpPr txBox="1"/>
          <p:nvPr/>
        </p:nvSpPr>
        <p:spPr>
          <a:xfrm>
            <a:off x="1391504" y="4496292"/>
            <a:ext cx="247378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600">
                <a:solidFill>
                  <a:schemeClr val="dk1"/>
                </a:solidFill>
                <a:latin typeface="Calibri"/>
                <a:ea typeface="Calibri"/>
                <a:cs typeface="Calibri"/>
                <a:sym typeface="Calibri"/>
              </a:rPr>
              <a:t>Beschreiben Sie, wer Ihnen dabei helfen wird, Ihr Unternehmen zum Laufen zu bringen.</a:t>
            </a:r>
            <a:endParaRPr/>
          </a:p>
        </p:txBody>
      </p:sp>
      <p:sp>
        <p:nvSpPr>
          <p:cNvPr id="153" name="Google Shape;153;p13"/>
          <p:cNvSpPr txBox="1"/>
          <p:nvPr/>
        </p:nvSpPr>
        <p:spPr>
          <a:xfrm>
            <a:off x="4463435" y="4505339"/>
            <a:ext cx="2438976"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600">
                <a:solidFill>
                  <a:schemeClr val="dk1"/>
                </a:solidFill>
                <a:latin typeface="Calibri"/>
                <a:ea typeface="Calibri"/>
                <a:cs typeface="Calibri"/>
                <a:sym typeface="Calibri"/>
              </a:rPr>
              <a:t>Zeigen Sie, welche Schlüsselaktivitäten Sie ausführen müssen.</a:t>
            </a:r>
            <a:endParaRPr/>
          </a:p>
        </p:txBody>
      </p:sp>
      <p:sp>
        <p:nvSpPr>
          <p:cNvPr id="154" name="Google Shape;154;p13"/>
          <p:cNvSpPr txBox="1"/>
          <p:nvPr/>
        </p:nvSpPr>
        <p:spPr>
          <a:xfrm>
            <a:off x="7805216" y="4505339"/>
            <a:ext cx="256738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600">
                <a:solidFill>
                  <a:schemeClr val="dk1"/>
                </a:solidFill>
                <a:latin typeface="Calibri"/>
                <a:ea typeface="Calibri"/>
                <a:cs typeface="Calibri"/>
                <a:sym typeface="Calibri"/>
              </a:rPr>
              <a:t>Beschreiben Sie die wichtigsten Ressourcen, die Sie benötigen, damit Ihr Unternehmen funktioniert.</a:t>
            </a:r>
            <a:endParaRPr/>
          </a:p>
        </p:txBody>
      </p:sp>
      <p:sp>
        <p:nvSpPr>
          <p:cNvPr id="155" name="Google Shape;155;p13"/>
          <p:cNvSpPr txBox="1"/>
          <p:nvPr/>
        </p:nvSpPr>
        <p:spPr>
          <a:xfrm>
            <a:off x="4218244" y="819505"/>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800">
                <a:solidFill>
                  <a:srgbClr val="93B3D7"/>
                </a:solidFill>
                <a:latin typeface="Calibri"/>
                <a:ea typeface="Calibri"/>
                <a:cs typeface="Calibri"/>
                <a:sym typeface="Calibri"/>
              </a:rPr>
              <a:t>Wen und was brauchen Sie?</a:t>
            </a:r>
            <a:endParaRPr/>
          </a:p>
        </p:txBody>
      </p:sp>
      <p:sp>
        <p:nvSpPr>
          <p:cNvPr id="156" name="Google Shape;156;p13"/>
          <p:cNvSpPr txBox="1"/>
          <p:nvPr/>
        </p:nvSpPr>
        <p:spPr>
          <a:xfrm>
            <a:off x="4191860" y="371475"/>
            <a:ext cx="2944557"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3550" b="1" i="0" dirty="0">
                <a:solidFill>
                  <a:srgbClr val="006ED5"/>
                </a:solidFill>
                <a:latin typeface="Trebuchet MS"/>
                <a:ea typeface="Trebuchet MS"/>
                <a:cs typeface="Trebuchet MS"/>
                <a:sym typeface="Trebuchet MS"/>
              </a:rPr>
              <a:t>WIE?</a:t>
            </a:r>
            <a:endParaRPr dirty="0"/>
          </a:p>
        </p:txBody>
      </p:sp>
      <p:sp>
        <p:nvSpPr>
          <p:cNvPr id="157" name="Google Shape;157;p13"/>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8" name="Google Shape;158;p13"/>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13"/>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60" name="Google Shape;160;p13"/>
          <p:cNvPicPr preferRelativeResize="0"/>
          <p:nvPr/>
        </p:nvPicPr>
        <p:blipFill rotWithShape="1">
          <a:blip r:embed="rId3">
            <a:alphaModFix/>
          </a:blip>
          <a:srcRect/>
          <a:stretch/>
        </p:blipFill>
        <p:spPr>
          <a:xfrm>
            <a:off x="4800600" y="1743075"/>
            <a:ext cx="1905000" cy="1803400"/>
          </a:xfrm>
          <a:prstGeom prst="rect">
            <a:avLst/>
          </a:prstGeom>
          <a:noFill/>
          <a:ln>
            <a:noFill/>
          </a:ln>
        </p:spPr>
      </p:pic>
      <p:pic>
        <p:nvPicPr>
          <p:cNvPr id="161" name="Google Shape;161;p13"/>
          <p:cNvPicPr preferRelativeResize="0"/>
          <p:nvPr/>
        </p:nvPicPr>
        <p:blipFill rotWithShape="1">
          <a:blip r:embed="rId4">
            <a:alphaModFix/>
          </a:blip>
          <a:srcRect/>
          <a:stretch/>
        </p:blipFill>
        <p:spPr>
          <a:xfrm>
            <a:off x="1300891" y="1566114"/>
            <a:ext cx="2182424" cy="2077946"/>
          </a:xfrm>
          <a:prstGeom prst="rect">
            <a:avLst/>
          </a:prstGeom>
          <a:noFill/>
          <a:ln>
            <a:noFill/>
          </a:ln>
        </p:spPr>
      </p:pic>
      <p:pic>
        <p:nvPicPr>
          <p:cNvPr id="162" name="Google Shape;162;p13"/>
          <p:cNvPicPr preferRelativeResize="0"/>
          <p:nvPr/>
        </p:nvPicPr>
        <p:blipFill rotWithShape="1">
          <a:blip r:embed="rId5">
            <a:alphaModFix/>
          </a:blip>
          <a:srcRect/>
          <a:stretch/>
        </p:blipFill>
        <p:spPr>
          <a:xfrm>
            <a:off x="8001000" y="1538795"/>
            <a:ext cx="2095384" cy="210653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4"/>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1800" b="1" i="0">
                <a:solidFill>
                  <a:srgbClr val="006ED5"/>
                </a:solidFill>
                <a:latin typeface="Trebuchet MS"/>
                <a:ea typeface="Trebuchet MS"/>
                <a:cs typeface="Trebuchet MS"/>
                <a:sym typeface="Trebuchet MS"/>
              </a:rPr>
              <a:t>WIE?</a:t>
            </a:r>
            <a:endParaRPr/>
          </a:p>
        </p:txBody>
      </p:sp>
      <p:sp>
        <p:nvSpPr>
          <p:cNvPr id="168" name="Google Shape;168;p14"/>
          <p:cNvSpPr txBox="1"/>
          <p:nvPr/>
        </p:nvSpPr>
        <p:spPr>
          <a:xfrm>
            <a:off x="4038600" y="447675"/>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800">
                <a:solidFill>
                  <a:srgbClr val="93B3D7"/>
                </a:solidFill>
                <a:latin typeface="Calibri"/>
                <a:ea typeface="Calibri"/>
                <a:cs typeface="Calibri"/>
                <a:sym typeface="Calibri"/>
              </a:rPr>
              <a:t>Wen und was brauchen Sie?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5"/>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5400" b="1" i="0">
                <a:solidFill>
                  <a:schemeClr val="lt1"/>
                </a:solidFill>
                <a:latin typeface="Trebuchet MS"/>
                <a:ea typeface="Trebuchet MS"/>
                <a:cs typeface="Trebuchet MS"/>
                <a:sym typeface="Trebuchet MS"/>
              </a:rPr>
              <a:t>WIE VIEL?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6"/>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2400" b="1" i="0">
                <a:solidFill>
                  <a:srgbClr val="006ED5"/>
                </a:solidFill>
                <a:latin typeface="Trebuchet MS"/>
                <a:ea typeface="Trebuchet MS"/>
                <a:cs typeface="Trebuchet MS"/>
                <a:sym typeface="Trebuchet MS"/>
              </a:rPr>
              <a:t>WIE VIEL?</a:t>
            </a:r>
            <a:endParaRPr/>
          </a:p>
        </p:txBody>
      </p:sp>
      <p:grpSp>
        <p:nvGrpSpPr>
          <p:cNvPr id="179" name="Google Shape;179;p16"/>
          <p:cNvGrpSpPr/>
          <p:nvPr/>
        </p:nvGrpSpPr>
        <p:grpSpPr>
          <a:xfrm>
            <a:off x="551138" y="955505"/>
            <a:ext cx="10251528" cy="4740563"/>
            <a:chOff x="1395412" y="2176462"/>
            <a:chExt cx="2752725" cy="2400300"/>
          </a:xfrm>
        </p:grpSpPr>
        <p:sp>
          <p:nvSpPr>
            <p:cNvPr id="180" name="Google Shape;180;p16"/>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sp>
          <p:nvSpPr>
            <p:cNvPr id="181" name="Google Shape;181;p16"/>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grpSp>
      <p:sp>
        <p:nvSpPr>
          <p:cNvPr id="182" name="Google Shape;182;p16"/>
          <p:cNvSpPr txBox="1"/>
          <p:nvPr/>
        </p:nvSpPr>
        <p:spPr>
          <a:xfrm>
            <a:off x="762000" y="1162081"/>
            <a:ext cx="9735866" cy="426270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de" sz="1600" dirty="0">
                <a:solidFill>
                  <a:schemeClr val="dk1"/>
                </a:solidFill>
                <a:latin typeface="Calibri"/>
                <a:ea typeface="Calibri"/>
                <a:cs typeface="Calibri"/>
                <a:sym typeface="Calibri"/>
              </a:rPr>
              <a:t>In diesem Teil des Pitches sollten Sie erläutern, welche Kosten Ihnen entstehen, um Ihr Produkt oder Ihre Dienstleistung anzubieten, und welche Vorteile Sie sich davon versprechen.</a:t>
            </a:r>
            <a:endParaRPr dirty="0"/>
          </a:p>
          <a:p>
            <a:pPr marL="0" marR="0" lvl="0" indent="0" algn="just" rtl="0">
              <a:spcBef>
                <a:spcPts val="300"/>
              </a:spcBef>
              <a:spcAft>
                <a:spcPts val="0"/>
              </a:spcAft>
              <a:buNone/>
            </a:pPr>
            <a:endParaRPr sz="16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600" dirty="0">
                <a:solidFill>
                  <a:schemeClr val="dk1"/>
                </a:solidFill>
                <a:latin typeface="Calibri"/>
                <a:ea typeface="Calibri"/>
                <a:cs typeface="Calibri"/>
                <a:sym typeface="Calibri"/>
              </a:rPr>
              <a:t>Die Kostenstruktur bezieht sich auf die Ausgaben, die einem Unternehmen entstehen, um zu funktionieren und Einnahmen zu erzielen. Das Verständnis der Kostenstruktur ist für Unternehmen wichtig, da es ihnen hilft, Bereiche zu identifizieren, in denen sie Kosten senken und die Rentabilität steigern können. Die Kostenstruktur kann in zwei Hauptkategorien unterteilt werden: </a:t>
            </a:r>
            <a:r>
              <a:rPr lang="de" sz="1600" b="1" dirty="0">
                <a:solidFill>
                  <a:schemeClr val="dk1"/>
                </a:solidFill>
                <a:latin typeface="Calibri"/>
                <a:ea typeface="Calibri"/>
                <a:cs typeface="Calibri"/>
                <a:sym typeface="Calibri"/>
              </a:rPr>
              <a:t>Fixkosten </a:t>
            </a:r>
            <a:r>
              <a:rPr lang="de" sz="1600" dirty="0">
                <a:solidFill>
                  <a:schemeClr val="dk1"/>
                </a:solidFill>
                <a:latin typeface="Calibri"/>
                <a:ea typeface="Calibri"/>
                <a:cs typeface="Calibri"/>
                <a:sym typeface="Calibri"/>
              </a:rPr>
              <a:t>und </a:t>
            </a:r>
            <a:r>
              <a:rPr lang="de" sz="1600" b="1" dirty="0">
                <a:solidFill>
                  <a:schemeClr val="dk1"/>
                </a:solidFill>
                <a:latin typeface="Calibri"/>
                <a:ea typeface="Calibri"/>
                <a:cs typeface="Calibri"/>
                <a:sym typeface="Calibri"/>
              </a:rPr>
              <a:t>variable Kosten </a:t>
            </a:r>
            <a:r>
              <a:rPr lang="de" sz="1600" dirty="0">
                <a:solidFill>
                  <a:schemeClr val="dk1"/>
                </a:solidFill>
                <a:latin typeface="Calibri"/>
                <a:ea typeface="Calibri"/>
                <a:cs typeface="Calibri"/>
                <a:sym typeface="Calibri"/>
              </a:rPr>
              <a:t>.</a:t>
            </a:r>
            <a:endParaRPr dirty="0"/>
          </a:p>
          <a:p>
            <a:pPr marL="0" marR="0" lvl="0" indent="0" algn="just" rtl="0">
              <a:spcBef>
                <a:spcPts val="300"/>
              </a:spcBef>
              <a:spcAft>
                <a:spcPts val="0"/>
              </a:spcAft>
              <a:buNone/>
            </a:pPr>
            <a:endParaRPr sz="1600" dirty="0">
              <a:solidFill>
                <a:schemeClr val="dk1"/>
              </a:solidFill>
              <a:latin typeface="Calibri"/>
              <a:ea typeface="Calibri"/>
              <a:cs typeface="Calibri"/>
              <a:sym typeface="Calibri"/>
            </a:endParaRPr>
          </a:p>
          <a:p>
            <a:pPr marL="342900" marR="0" lvl="0" indent="-342900" algn="just" rtl="0">
              <a:spcBef>
                <a:spcPts val="300"/>
              </a:spcBef>
              <a:spcAft>
                <a:spcPts val="0"/>
              </a:spcAft>
              <a:buClr>
                <a:schemeClr val="dk1"/>
              </a:buClr>
              <a:buSzPts val="1600"/>
              <a:buFont typeface="Noto Sans Symbols"/>
              <a:buChar char="∙"/>
            </a:pPr>
            <a:r>
              <a:rPr lang="de" sz="1600" dirty="0">
                <a:solidFill>
                  <a:schemeClr val="dk1"/>
                </a:solidFill>
                <a:latin typeface="Calibri"/>
                <a:ea typeface="Calibri"/>
                <a:cs typeface="Calibri"/>
                <a:sym typeface="Calibri"/>
              </a:rPr>
              <a:t>FIXE Kosten: Hierbei handelt es sich um Kosten, die sich unabhängig von der Menge der produzierten Waren oder Dienstleistungen nicht ändern. Beispiele für Fixkosten sind Miete, Gehälter, Versicherung und Gerätewartung. Diese Kosten fallen in </a:t>
            </a:r>
            <a:r>
              <a:rPr lang="de" sz="1600" i="1" dirty="0">
                <a:solidFill>
                  <a:schemeClr val="dk1"/>
                </a:solidFill>
                <a:latin typeface="Calibri"/>
                <a:ea typeface="Calibri"/>
                <a:cs typeface="Calibri"/>
                <a:sym typeface="Calibri"/>
              </a:rPr>
              <a:t>der Regel regelmäßig an </a:t>
            </a:r>
            <a:r>
              <a:rPr lang="de" sz="1600" dirty="0">
                <a:solidFill>
                  <a:schemeClr val="dk1"/>
                </a:solidFill>
                <a:latin typeface="Calibri"/>
                <a:ea typeface="Calibri"/>
                <a:cs typeface="Calibri"/>
                <a:sym typeface="Calibri"/>
              </a:rPr>
              <a:t>und müssen von Unternehmen bezahlt werden, unabhängig davon, ob sie Einnahmen erwirtschaften oder nicht;</a:t>
            </a:r>
            <a:endParaRPr dirty="0"/>
          </a:p>
          <a:p>
            <a:pPr marL="342900" marR="0" lvl="0" indent="-241300" algn="just" rtl="0">
              <a:spcBef>
                <a:spcPts val="300"/>
              </a:spcBef>
              <a:spcAft>
                <a:spcPts val="0"/>
              </a:spcAft>
              <a:buClr>
                <a:schemeClr val="dk1"/>
              </a:buClr>
              <a:buSzPts val="1600"/>
              <a:buFont typeface="Noto Sans Symbols"/>
              <a:buNone/>
            </a:pPr>
            <a:endParaRPr sz="1600" dirty="0">
              <a:solidFill>
                <a:schemeClr val="dk1"/>
              </a:solidFill>
              <a:latin typeface="Calibri"/>
              <a:ea typeface="Calibri"/>
              <a:cs typeface="Calibri"/>
              <a:sym typeface="Calibri"/>
            </a:endParaRPr>
          </a:p>
          <a:p>
            <a:pPr marL="342900" marR="0" lvl="0" indent="-342900" algn="just" rtl="0">
              <a:spcBef>
                <a:spcPts val="300"/>
              </a:spcBef>
              <a:spcAft>
                <a:spcPts val="0"/>
              </a:spcAft>
              <a:buClr>
                <a:schemeClr val="dk1"/>
              </a:buClr>
              <a:buSzPts val="1600"/>
              <a:buFont typeface="Noto Sans Symbols"/>
              <a:buChar char="∙"/>
            </a:pPr>
            <a:r>
              <a:rPr lang="de" sz="1600" dirty="0">
                <a:solidFill>
                  <a:schemeClr val="dk1"/>
                </a:solidFill>
                <a:latin typeface="Calibri"/>
                <a:ea typeface="Calibri"/>
                <a:cs typeface="Calibri"/>
                <a:sym typeface="Calibri"/>
              </a:rPr>
              <a:t>VARIABLE Kosten: Hierbei handelt es sich um Kosten, die je nach Menge der produzierten Waren oder Dienstleistungen variieren. Beispiele für variable Kosten sind Rohstoffe, Produktionskosten und Verkaufsprovisionen. Diese Kosten </a:t>
            </a:r>
            <a:r>
              <a:rPr lang="de" sz="1600" i="1" dirty="0">
                <a:solidFill>
                  <a:schemeClr val="dk1"/>
                </a:solidFill>
                <a:latin typeface="Calibri"/>
                <a:ea typeface="Calibri"/>
                <a:cs typeface="Calibri"/>
                <a:sym typeface="Calibri"/>
              </a:rPr>
              <a:t>steigen oder sinken direkt proportional zum Produktions- oder Umsatzniveau </a:t>
            </a:r>
            <a:r>
              <a:rPr lang="de" sz="1600" dirty="0">
                <a:solidFill>
                  <a:schemeClr val="dk1"/>
                </a:solidFill>
                <a:latin typeface="Calibri"/>
                <a:ea typeface="Calibri"/>
                <a:cs typeface="Calibri"/>
                <a:sym typeface="Calibri"/>
              </a:rPr>
              <a:t>.</a:t>
            </a:r>
            <a:endParaRPr sz="1600" dirty="0">
              <a:solidFill>
                <a:schemeClr val="dk1"/>
              </a:solidFill>
              <a:latin typeface="Calibri"/>
              <a:ea typeface="Calibri"/>
              <a:cs typeface="Calibri"/>
              <a:sym typeface="Calibri"/>
            </a:endParaRPr>
          </a:p>
        </p:txBody>
      </p:sp>
      <p:sp>
        <p:nvSpPr>
          <p:cNvPr id="183" name="Google Shape;183;p16"/>
          <p:cNvSpPr txBox="1"/>
          <p:nvPr/>
        </p:nvSpPr>
        <p:spPr>
          <a:xfrm>
            <a:off x="4157655"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rgbClr val="93B3D7"/>
                </a:solidFill>
                <a:latin typeface="Calibri"/>
                <a:ea typeface="Calibri"/>
                <a:cs typeface="Calibri"/>
                <a:sym typeface="Calibri"/>
              </a:rPr>
              <a:t>Kosten und Einnahmen</a:t>
            </a:r>
            <a:endParaRPr sz="1600">
              <a:solidFill>
                <a:srgbClr val="93B3D7"/>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7"/>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3550" b="1" i="0">
                <a:solidFill>
                  <a:srgbClr val="006ED5"/>
                </a:solidFill>
                <a:latin typeface="Trebuchet MS"/>
                <a:ea typeface="Trebuchet MS"/>
                <a:cs typeface="Trebuchet MS"/>
                <a:sym typeface="Trebuchet MS"/>
              </a:rPr>
              <a:t>WIE VIEL?</a:t>
            </a:r>
            <a:endParaRPr/>
          </a:p>
        </p:txBody>
      </p:sp>
      <p:sp>
        <p:nvSpPr>
          <p:cNvPr id="189" name="Google Shape;189;p17"/>
          <p:cNvSpPr txBox="1"/>
          <p:nvPr/>
        </p:nvSpPr>
        <p:spPr>
          <a:xfrm>
            <a:off x="2508809" y="3877007"/>
            <a:ext cx="2345806" cy="227936"/>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None/>
            </a:pPr>
            <a:r>
              <a:rPr lang="de" sz="1400" b="1">
                <a:solidFill>
                  <a:srgbClr val="B19400"/>
                </a:solidFill>
                <a:latin typeface="Trebuchet MS"/>
                <a:ea typeface="Trebuchet MS"/>
                <a:cs typeface="Trebuchet MS"/>
                <a:sym typeface="Trebuchet MS"/>
              </a:rPr>
              <a:t>Kostenstruktur</a:t>
            </a:r>
            <a:endParaRPr sz="1400">
              <a:solidFill>
                <a:schemeClr val="dk1"/>
              </a:solidFill>
              <a:latin typeface="Trebuchet MS"/>
              <a:ea typeface="Trebuchet MS"/>
              <a:cs typeface="Trebuchet MS"/>
              <a:sym typeface="Trebuchet MS"/>
            </a:endParaRPr>
          </a:p>
        </p:txBody>
      </p:sp>
      <p:sp>
        <p:nvSpPr>
          <p:cNvPr id="190" name="Google Shape;190;p17"/>
          <p:cNvSpPr txBox="1"/>
          <p:nvPr/>
        </p:nvSpPr>
        <p:spPr>
          <a:xfrm>
            <a:off x="2143433" y="4278994"/>
            <a:ext cx="3824594" cy="954107"/>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Wie viel kostet die Herstellung Ihres Produkts oder die Bereitstellung Ihrer Dienstleistung?</a:t>
            </a:r>
            <a:endParaRPr dirty="0"/>
          </a:p>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Wie hoch sind die fixen und variablen Kosten?</a:t>
            </a:r>
            <a:endParaRPr dirty="0"/>
          </a:p>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Wie wollen Sie Ihr Unternehmen finanzieren?</a:t>
            </a:r>
            <a:endParaRPr dirty="0"/>
          </a:p>
        </p:txBody>
      </p:sp>
      <p:sp>
        <p:nvSpPr>
          <p:cNvPr id="191" name="Google Shape;191;p17"/>
          <p:cNvSpPr txBox="1"/>
          <p:nvPr/>
        </p:nvSpPr>
        <p:spPr>
          <a:xfrm>
            <a:off x="6096000" y="4308491"/>
            <a:ext cx="3675554" cy="738664"/>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Wie wollen Sie Geld verdienen?</a:t>
            </a:r>
            <a:endParaRPr dirty="0"/>
          </a:p>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Worauf basiert Ihr Erlösmodell?</a:t>
            </a:r>
            <a:endParaRPr dirty="0"/>
          </a:p>
          <a:p>
            <a:pPr marL="285750" marR="0" lvl="0" indent="-285750" algn="l" rtl="0">
              <a:spcBef>
                <a:spcPts val="0"/>
              </a:spcBef>
              <a:spcAft>
                <a:spcPts val="0"/>
              </a:spcAft>
              <a:buClr>
                <a:schemeClr val="dk1"/>
              </a:buClr>
              <a:buSzPts val="1400"/>
              <a:buFont typeface="Arial"/>
              <a:buChar char="•"/>
            </a:pPr>
            <a:r>
              <a:rPr lang="de" sz="1400" dirty="0">
                <a:solidFill>
                  <a:schemeClr val="dk1"/>
                </a:solidFill>
                <a:latin typeface="Calibri"/>
                <a:ea typeface="Calibri"/>
                <a:cs typeface="Calibri"/>
                <a:sym typeface="Calibri"/>
              </a:rPr>
              <a:t>Wie viel Geld planen Sie zu verdienen?</a:t>
            </a:r>
            <a:endParaRPr dirty="0"/>
          </a:p>
        </p:txBody>
      </p:sp>
      <p:sp>
        <p:nvSpPr>
          <p:cNvPr id="192" name="Google Shape;192;p17"/>
          <p:cNvSpPr txBox="1"/>
          <p:nvPr/>
        </p:nvSpPr>
        <p:spPr>
          <a:xfrm>
            <a:off x="4173097" y="820138"/>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rgbClr val="93B3D7"/>
                </a:solidFill>
                <a:latin typeface="Calibri"/>
                <a:ea typeface="Calibri"/>
                <a:cs typeface="Calibri"/>
                <a:sym typeface="Calibri"/>
              </a:rPr>
              <a:t>Kosten und Einnahmen</a:t>
            </a:r>
            <a:endParaRPr sz="1600">
              <a:solidFill>
                <a:srgbClr val="93B3D7"/>
              </a:solidFill>
              <a:latin typeface="Calibri"/>
              <a:ea typeface="Calibri"/>
              <a:cs typeface="Calibri"/>
              <a:sym typeface="Calibri"/>
            </a:endParaRPr>
          </a:p>
        </p:txBody>
      </p:sp>
      <p:sp>
        <p:nvSpPr>
          <p:cNvPr id="193" name="Google Shape;193;p17"/>
          <p:cNvSpPr txBox="1"/>
          <p:nvPr/>
        </p:nvSpPr>
        <p:spPr>
          <a:xfrm>
            <a:off x="6184726" y="3876675"/>
            <a:ext cx="2503804" cy="228268"/>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None/>
            </a:pPr>
            <a:r>
              <a:rPr lang="de" sz="1400" b="1" dirty="0">
                <a:solidFill>
                  <a:srgbClr val="008036"/>
                </a:solidFill>
                <a:latin typeface="Trebuchet MS"/>
                <a:ea typeface="Trebuchet MS"/>
                <a:cs typeface="Trebuchet MS"/>
                <a:sym typeface="Trebuchet MS"/>
              </a:rPr>
              <a:t>Einnahmequellen</a:t>
            </a:r>
            <a:endParaRPr sz="1400" dirty="0">
              <a:solidFill>
                <a:srgbClr val="008036"/>
              </a:solidFill>
              <a:latin typeface="Trebuchet MS"/>
              <a:ea typeface="Trebuchet MS"/>
              <a:cs typeface="Trebuchet MS"/>
              <a:sym typeface="Trebuchet MS"/>
            </a:endParaRPr>
          </a:p>
        </p:txBody>
      </p:sp>
      <p:sp>
        <p:nvSpPr>
          <p:cNvPr id="194" name="Google Shape;194;p17"/>
          <p:cNvSpPr/>
          <p:nvPr/>
        </p:nvSpPr>
        <p:spPr>
          <a:xfrm>
            <a:off x="249801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5" name="Google Shape;195;p17"/>
          <p:cNvPicPr preferRelativeResize="0"/>
          <p:nvPr/>
        </p:nvPicPr>
        <p:blipFill rotWithShape="1">
          <a:blip r:embed="rId3">
            <a:alphaModFix/>
          </a:blip>
          <a:srcRect/>
          <a:stretch/>
        </p:blipFill>
        <p:spPr>
          <a:xfrm>
            <a:off x="2726613" y="1613802"/>
            <a:ext cx="1917700" cy="1958073"/>
          </a:xfrm>
          <a:prstGeom prst="rect">
            <a:avLst/>
          </a:prstGeom>
          <a:noFill/>
          <a:ln>
            <a:noFill/>
          </a:ln>
        </p:spPr>
      </p:pic>
      <p:sp>
        <p:nvSpPr>
          <p:cNvPr id="196" name="Google Shape;196;p17"/>
          <p:cNvSpPr/>
          <p:nvPr/>
        </p:nvSpPr>
        <p:spPr>
          <a:xfrm>
            <a:off x="6190324" y="1428751"/>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7" name="Google Shape;197;p17"/>
          <p:cNvPicPr preferRelativeResize="0"/>
          <p:nvPr/>
        </p:nvPicPr>
        <p:blipFill rotWithShape="1">
          <a:blip r:embed="rId4">
            <a:alphaModFix/>
          </a:blip>
          <a:srcRect/>
          <a:stretch/>
        </p:blipFill>
        <p:spPr>
          <a:xfrm flipH="1">
            <a:off x="6402530" y="1637987"/>
            <a:ext cx="1958074" cy="195807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8"/>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1800" b="1" i="0">
                <a:solidFill>
                  <a:srgbClr val="006ED5"/>
                </a:solidFill>
                <a:latin typeface="Trebuchet MS"/>
                <a:ea typeface="Trebuchet MS"/>
                <a:cs typeface="Trebuchet MS"/>
                <a:sym typeface="Trebuchet MS"/>
              </a:rPr>
              <a:t>WIE VIEL?</a:t>
            </a:r>
            <a:endParaRPr/>
          </a:p>
        </p:txBody>
      </p:sp>
      <p:sp>
        <p:nvSpPr>
          <p:cNvPr id="203" name="Google Shape;203;p18"/>
          <p:cNvSpPr txBox="1"/>
          <p:nvPr/>
        </p:nvSpPr>
        <p:spPr>
          <a:xfrm>
            <a:off x="4075181" y="427725"/>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rgbClr val="93B3D7"/>
                </a:solidFill>
                <a:latin typeface="Calibri"/>
                <a:ea typeface="Calibri"/>
                <a:cs typeface="Calibri"/>
                <a:sym typeface="Calibri"/>
              </a:rPr>
              <a:t>Kosten und Einnahmen</a:t>
            </a:r>
            <a:endParaRPr sz="1600">
              <a:solidFill>
                <a:srgbClr val="93B3D7"/>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9"/>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3550" b="1" i="0">
                <a:solidFill>
                  <a:srgbClr val="FFBF5B"/>
                </a:solidFill>
                <a:latin typeface="Trebuchet MS"/>
                <a:ea typeface="Trebuchet MS"/>
                <a:cs typeface="Trebuchet MS"/>
                <a:sym typeface="Trebuchet MS"/>
              </a:rPr>
              <a:t>DAS TEAM</a:t>
            </a:r>
            <a:endParaRPr sz="3550" b="1" i="0">
              <a:solidFill>
                <a:srgbClr val="FFBF5B"/>
              </a:solidFill>
              <a:latin typeface="Trebuchet MS"/>
              <a:ea typeface="Trebuchet MS"/>
              <a:cs typeface="Trebuchet MS"/>
              <a:sym typeface="Trebuchet MS"/>
            </a:endParaRPr>
          </a:p>
        </p:txBody>
      </p:sp>
      <p:sp>
        <p:nvSpPr>
          <p:cNvPr id="209" name="Google Shape;209;p19"/>
          <p:cNvSpPr txBox="1"/>
          <p:nvPr/>
        </p:nvSpPr>
        <p:spPr>
          <a:xfrm>
            <a:off x="1726545"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FF0000"/>
                </a:solidFill>
                <a:latin typeface="Calibri"/>
                <a:ea typeface="Calibri"/>
                <a:cs typeface="Calibri"/>
                <a:sym typeface="Calibri"/>
              </a:rPr>
              <a:t>Name</a:t>
            </a:r>
            <a:endParaRPr sz="1400" b="1">
              <a:solidFill>
                <a:srgbClr val="FF0000"/>
              </a:solidFill>
              <a:latin typeface="Calibri"/>
              <a:ea typeface="Calibri"/>
              <a:cs typeface="Calibri"/>
              <a:sym typeface="Calibri"/>
            </a:endParaRPr>
          </a:p>
        </p:txBody>
      </p:sp>
      <p:sp>
        <p:nvSpPr>
          <p:cNvPr id="210" name="Google Shape;210;p19"/>
          <p:cNvSpPr txBox="1"/>
          <p:nvPr/>
        </p:nvSpPr>
        <p:spPr>
          <a:xfrm>
            <a:off x="1516994"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004AAE"/>
                </a:solidFill>
                <a:latin typeface="Calibri"/>
                <a:ea typeface="Calibri"/>
                <a:cs typeface="Calibri"/>
                <a:sym typeface="Calibri"/>
              </a:rPr>
              <a:t>Rolle im Projekt</a:t>
            </a:r>
            <a:endParaRPr sz="1400" b="1">
              <a:solidFill>
                <a:srgbClr val="004AAE"/>
              </a:solidFill>
              <a:latin typeface="Calibri"/>
              <a:ea typeface="Calibri"/>
              <a:cs typeface="Calibri"/>
              <a:sym typeface="Calibri"/>
            </a:endParaRPr>
          </a:p>
        </p:txBody>
      </p:sp>
      <p:sp>
        <p:nvSpPr>
          <p:cNvPr id="211" name="Google Shape;211;p19"/>
          <p:cNvSpPr txBox="1"/>
          <p:nvPr/>
        </p:nvSpPr>
        <p:spPr>
          <a:xfrm>
            <a:off x="1295400"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008036"/>
                </a:solidFill>
                <a:latin typeface="Calibri"/>
                <a:ea typeface="Calibri"/>
                <a:cs typeface="Calibri"/>
                <a:sym typeface="Calibri"/>
              </a:rPr>
              <a:t>Erfahrung und </a:t>
            </a:r>
            <a:r>
              <a:rPr lang="de">
                <a:solidFill>
                  <a:srgbClr val="008036"/>
                </a:solidFill>
                <a:latin typeface="Calibri"/>
                <a:ea typeface="Calibri"/>
                <a:cs typeface="Calibri"/>
                <a:sym typeface="Calibri"/>
              </a:rPr>
              <a:t>Stärken</a:t>
            </a:r>
            <a:endParaRPr sz="1400">
              <a:solidFill>
                <a:srgbClr val="008036"/>
              </a:solidFill>
              <a:latin typeface="Calibri"/>
              <a:ea typeface="Calibri"/>
              <a:cs typeface="Calibri"/>
              <a:sym typeface="Calibri"/>
            </a:endParaRPr>
          </a:p>
        </p:txBody>
      </p:sp>
      <p:pic>
        <p:nvPicPr>
          <p:cNvPr id="212" name="Google Shape;212;p19"/>
          <p:cNvPicPr preferRelativeResize="0"/>
          <p:nvPr/>
        </p:nvPicPr>
        <p:blipFill rotWithShape="1">
          <a:blip r:embed="rId3">
            <a:alphaModFix/>
          </a:blip>
          <a:srcRect/>
          <a:stretch/>
        </p:blipFill>
        <p:spPr>
          <a:xfrm>
            <a:off x="1726545" y="1846026"/>
            <a:ext cx="1416705" cy="1427860"/>
          </a:xfrm>
          <a:prstGeom prst="rect">
            <a:avLst/>
          </a:prstGeom>
          <a:noFill/>
          <a:ln>
            <a:noFill/>
          </a:ln>
        </p:spPr>
      </p:pic>
      <p:pic>
        <p:nvPicPr>
          <p:cNvPr id="213" name="Google Shape;213;p19"/>
          <p:cNvPicPr preferRelativeResize="0"/>
          <p:nvPr/>
        </p:nvPicPr>
        <p:blipFill rotWithShape="1">
          <a:blip r:embed="rId4">
            <a:alphaModFix/>
          </a:blip>
          <a:srcRect/>
          <a:stretch/>
        </p:blipFill>
        <p:spPr>
          <a:xfrm>
            <a:off x="7846855" y="1819275"/>
            <a:ext cx="1447798" cy="1470779"/>
          </a:xfrm>
          <a:prstGeom prst="rect">
            <a:avLst/>
          </a:prstGeom>
          <a:noFill/>
          <a:ln>
            <a:noFill/>
          </a:ln>
        </p:spPr>
      </p:pic>
      <p:pic>
        <p:nvPicPr>
          <p:cNvPr id="214" name="Google Shape;214;p19"/>
          <p:cNvPicPr preferRelativeResize="0"/>
          <p:nvPr/>
        </p:nvPicPr>
        <p:blipFill rotWithShape="1">
          <a:blip r:embed="rId5">
            <a:alphaModFix/>
          </a:blip>
          <a:srcRect/>
          <a:stretch/>
        </p:blipFill>
        <p:spPr>
          <a:xfrm>
            <a:off x="3718043" y="1819275"/>
            <a:ext cx="1451292" cy="1451292"/>
          </a:xfrm>
          <a:prstGeom prst="rect">
            <a:avLst/>
          </a:prstGeom>
          <a:noFill/>
          <a:ln>
            <a:noFill/>
          </a:ln>
        </p:spPr>
      </p:pic>
      <p:pic>
        <p:nvPicPr>
          <p:cNvPr id="215" name="Google Shape;215;p19"/>
          <p:cNvPicPr preferRelativeResize="0"/>
          <p:nvPr/>
        </p:nvPicPr>
        <p:blipFill rotWithShape="1">
          <a:blip r:embed="rId6">
            <a:alphaModFix/>
          </a:blip>
          <a:srcRect/>
          <a:stretch/>
        </p:blipFill>
        <p:spPr>
          <a:xfrm>
            <a:off x="5805376" y="1840457"/>
            <a:ext cx="1426618" cy="1426618"/>
          </a:xfrm>
          <a:prstGeom prst="rect">
            <a:avLst/>
          </a:prstGeom>
          <a:noFill/>
          <a:ln>
            <a:noFill/>
          </a:ln>
        </p:spPr>
      </p:pic>
      <p:sp>
        <p:nvSpPr>
          <p:cNvPr id="216" name="Google Shape;216;p19"/>
          <p:cNvSpPr txBox="1"/>
          <p:nvPr/>
        </p:nvSpPr>
        <p:spPr>
          <a:xfrm>
            <a:off x="3771982"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FF0000"/>
                </a:solidFill>
                <a:latin typeface="Calibri"/>
                <a:ea typeface="Calibri"/>
                <a:cs typeface="Calibri"/>
                <a:sym typeface="Calibri"/>
              </a:rPr>
              <a:t>Name</a:t>
            </a:r>
            <a:endParaRPr sz="1400" b="1">
              <a:solidFill>
                <a:srgbClr val="FF0000"/>
              </a:solidFill>
              <a:latin typeface="Calibri"/>
              <a:ea typeface="Calibri"/>
              <a:cs typeface="Calibri"/>
              <a:sym typeface="Calibri"/>
            </a:endParaRPr>
          </a:p>
        </p:txBody>
      </p:sp>
      <p:sp>
        <p:nvSpPr>
          <p:cNvPr id="217" name="Google Shape;217;p19"/>
          <p:cNvSpPr txBox="1"/>
          <p:nvPr/>
        </p:nvSpPr>
        <p:spPr>
          <a:xfrm>
            <a:off x="3562431"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004AAE"/>
                </a:solidFill>
                <a:latin typeface="Calibri"/>
                <a:ea typeface="Calibri"/>
                <a:cs typeface="Calibri"/>
                <a:sym typeface="Calibri"/>
              </a:rPr>
              <a:t>Rolle im Projekt</a:t>
            </a:r>
            <a:endParaRPr sz="1400" b="1">
              <a:solidFill>
                <a:srgbClr val="004AAE"/>
              </a:solidFill>
              <a:latin typeface="Calibri"/>
              <a:ea typeface="Calibri"/>
              <a:cs typeface="Calibri"/>
              <a:sym typeface="Calibri"/>
            </a:endParaRPr>
          </a:p>
        </p:txBody>
      </p:sp>
      <p:sp>
        <p:nvSpPr>
          <p:cNvPr id="218" name="Google Shape;218;p19"/>
          <p:cNvSpPr txBox="1"/>
          <p:nvPr/>
        </p:nvSpPr>
        <p:spPr>
          <a:xfrm>
            <a:off x="3340837"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008036"/>
                </a:solidFill>
                <a:latin typeface="Calibri"/>
                <a:ea typeface="Calibri"/>
                <a:cs typeface="Calibri"/>
                <a:sym typeface="Calibri"/>
              </a:rPr>
              <a:t>Erfahrung und </a:t>
            </a:r>
            <a:r>
              <a:rPr lang="de">
                <a:solidFill>
                  <a:srgbClr val="008036"/>
                </a:solidFill>
                <a:latin typeface="Calibri"/>
                <a:ea typeface="Calibri"/>
                <a:cs typeface="Calibri"/>
                <a:sym typeface="Calibri"/>
              </a:rPr>
              <a:t>Stärken</a:t>
            </a:r>
            <a:endParaRPr sz="1400">
              <a:solidFill>
                <a:srgbClr val="008036"/>
              </a:solidFill>
              <a:latin typeface="Calibri"/>
              <a:ea typeface="Calibri"/>
              <a:cs typeface="Calibri"/>
              <a:sym typeface="Calibri"/>
            </a:endParaRPr>
          </a:p>
        </p:txBody>
      </p:sp>
      <p:sp>
        <p:nvSpPr>
          <p:cNvPr id="219" name="Google Shape;219;p19"/>
          <p:cNvSpPr txBox="1"/>
          <p:nvPr/>
        </p:nvSpPr>
        <p:spPr>
          <a:xfrm>
            <a:off x="5817339"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FF0000"/>
                </a:solidFill>
                <a:latin typeface="Calibri"/>
                <a:ea typeface="Calibri"/>
                <a:cs typeface="Calibri"/>
                <a:sym typeface="Calibri"/>
              </a:rPr>
              <a:t>Name</a:t>
            </a:r>
            <a:endParaRPr sz="1400" b="1">
              <a:solidFill>
                <a:srgbClr val="FF0000"/>
              </a:solidFill>
              <a:latin typeface="Calibri"/>
              <a:ea typeface="Calibri"/>
              <a:cs typeface="Calibri"/>
              <a:sym typeface="Calibri"/>
            </a:endParaRPr>
          </a:p>
        </p:txBody>
      </p:sp>
      <p:sp>
        <p:nvSpPr>
          <p:cNvPr id="220" name="Google Shape;220;p19"/>
          <p:cNvSpPr txBox="1"/>
          <p:nvPr/>
        </p:nvSpPr>
        <p:spPr>
          <a:xfrm>
            <a:off x="5607788"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004AAE"/>
                </a:solidFill>
                <a:latin typeface="Calibri"/>
                <a:ea typeface="Calibri"/>
                <a:cs typeface="Calibri"/>
                <a:sym typeface="Calibri"/>
              </a:rPr>
              <a:t>Rolle im Projekt</a:t>
            </a:r>
            <a:endParaRPr sz="1400" b="1">
              <a:solidFill>
                <a:srgbClr val="004AAE"/>
              </a:solidFill>
              <a:latin typeface="Calibri"/>
              <a:ea typeface="Calibri"/>
              <a:cs typeface="Calibri"/>
              <a:sym typeface="Calibri"/>
            </a:endParaRPr>
          </a:p>
        </p:txBody>
      </p:sp>
      <p:sp>
        <p:nvSpPr>
          <p:cNvPr id="221" name="Google Shape;221;p19"/>
          <p:cNvSpPr txBox="1"/>
          <p:nvPr/>
        </p:nvSpPr>
        <p:spPr>
          <a:xfrm>
            <a:off x="5386194"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008036"/>
                </a:solidFill>
                <a:latin typeface="Calibri"/>
                <a:ea typeface="Calibri"/>
                <a:cs typeface="Calibri"/>
                <a:sym typeface="Calibri"/>
              </a:rPr>
              <a:t>Erfahrung und </a:t>
            </a:r>
            <a:r>
              <a:rPr lang="de">
                <a:solidFill>
                  <a:srgbClr val="008036"/>
                </a:solidFill>
                <a:latin typeface="Calibri"/>
                <a:ea typeface="Calibri"/>
                <a:cs typeface="Calibri"/>
                <a:sym typeface="Calibri"/>
              </a:rPr>
              <a:t>Stärken</a:t>
            </a:r>
            <a:endParaRPr sz="1400">
              <a:solidFill>
                <a:srgbClr val="008036"/>
              </a:solidFill>
              <a:latin typeface="Calibri"/>
              <a:ea typeface="Calibri"/>
              <a:cs typeface="Calibri"/>
              <a:sym typeface="Calibri"/>
            </a:endParaRPr>
          </a:p>
        </p:txBody>
      </p:sp>
      <p:sp>
        <p:nvSpPr>
          <p:cNvPr id="222" name="Google Shape;222;p19"/>
          <p:cNvSpPr txBox="1"/>
          <p:nvPr/>
        </p:nvSpPr>
        <p:spPr>
          <a:xfrm>
            <a:off x="7862776"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FF0000"/>
                </a:solidFill>
                <a:latin typeface="Calibri"/>
                <a:ea typeface="Calibri"/>
                <a:cs typeface="Calibri"/>
                <a:sym typeface="Calibri"/>
              </a:rPr>
              <a:t>Name</a:t>
            </a:r>
            <a:endParaRPr sz="1400" b="1">
              <a:solidFill>
                <a:srgbClr val="FF0000"/>
              </a:solidFill>
              <a:latin typeface="Calibri"/>
              <a:ea typeface="Calibri"/>
              <a:cs typeface="Calibri"/>
              <a:sym typeface="Calibri"/>
            </a:endParaRPr>
          </a:p>
        </p:txBody>
      </p:sp>
      <p:sp>
        <p:nvSpPr>
          <p:cNvPr id="223" name="Google Shape;223;p19"/>
          <p:cNvSpPr txBox="1"/>
          <p:nvPr/>
        </p:nvSpPr>
        <p:spPr>
          <a:xfrm>
            <a:off x="7653225"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b="1">
                <a:solidFill>
                  <a:srgbClr val="004AAE"/>
                </a:solidFill>
                <a:latin typeface="Calibri"/>
                <a:ea typeface="Calibri"/>
                <a:cs typeface="Calibri"/>
                <a:sym typeface="Calibri"/>
              </a:rPr>
              <a:t>Rolle im Projekt</a:t>
            </a:r>
            <a:endParaRPr sz="1400" b="1">
              <a:solidFill>
                <a:srgbClr val="004AAE"/>
              </a:solidFill>
              <a:latin typeface="Calibri"/>
              <a:ea typeface="Calibri"/>
              <a:cs typeface="Calibri"/>
              <a:sym typeface="Calibri"/>
            </a:endParaRPr>
          </a:p>
        </p:txBody>
      </p:sp>
      <p:sp>
        <p:nvSpPr>
          <p:cNvPr id="224" name="Google Shape;224;p19"/>
          <p:cNvSpPr txBox="1"/>
          <p:nvPr/>
        </p:nvSpPr>
        <p:spPr>
          <a:xfrm>
            <a:off x="7431631"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008036"/>
                </a:solidFill>
                <a:latin typeface="Calibri"/>
                <a:ea typeface="Calibri"/>
                <a:cs typeface="Calibri"/>
                <a:sym typeface="Calibri"/>
              </a:rPr>
              <a:t>Erfahrung und </a:t>
            </a:r>
            <a:r>
              <a:rPr lang="de">
                <a:solidFill>
                  <a:srgbClr val="008036"/>
                </a:solidFill>
                <a:latin typeface="Calibri"/>
                <a:ea typeface="Calibri"/>
                <a:cs typeface="Calibri"/>
                <a:sym typeface="Calibri"/>
              </a:rPr>
              <a:t>Stärken</a:t>
            </a:r>
            <a:endParaRPr sz="1400">
              <a:solidFill>
                <a:srgbClr val="008036"/>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2"/>
          <p:cNvSpPr txBox="1"/>
          <p:nvPr/>
        </p:nvSpPr>
        <p:spPr>
          <a:xfrm>
            <a:off x="3349211" y="667204"/>
            <a:ext cx="4239956" cy="56359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de" sz="3550" b="1" i="0" u="none" strike="noStrike" cap="none" dirty="0">
                <a:solidFill>
                  <a:srgbClr val="FF0000"/>
                </a:solidFill>
                <a:latin typeface="Trebuchet MS"/>
                <a:ea typeface="Trebuchet MS"/>
                <a:cs typeface="Trebuchet MS"/>
                <a:sym typeface="Trebuchet MS"/>
              </a:rPr>
              <a:t>WAS IST EIN PITCH?</a:t>
            </a:r>
            <a:endParaRPr dirty="0"/>
          </a:p>
        </p:txBody>
      </p:sp>
      <p:sp>
        <p:nvSpPr>
          <p:cNvPr id="50" name="Google Shape;50;p2"/>
          <p:cNvSpPr txBox="1"/>
          <p:nvPr/>
        </p:nvSpPr>
        <p:spPr>
          <a:xfrm>
            <a:off x="990600" y="1514475"/>
            <a:ext cx="9448800" cy="409342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de-DE" sz="2000" b="0" i="0" u="none" strike="noStrike" cap="none" dirty="0">
                <a:solidFill>
                  <a:schemeClr val="dk1"/>
                </a:solidFill>
                <a:latin typeface="Calibri"/>
                <a:ea typeface="Calibri"/>
                <a:cs typeface="Calibri"/>
                <a:sym typeface="Calibri"/>
              </a:rPr>
              <a:t>Ein Pitch ist eine besondere Möglichkeit, eine Geschichte zu erzählen und </a:t>
            </a:r>
            <a:r>
              <a:rPr lang="de-DE" sz="2000" b="1" i="0" u="none" strike="noStrike" cap="none" dirty="0">
                <a:solidFill>
                  <a:schemeClr val="dk1"/>
                </a:solidFill>
                <a:latin typeface="Calibri"/>
                <a:ea typeface="Calibri"/>
                <a:cs typeface="Calibri"/>
                <a:sym typeface="Calibri"/>
              </a:rPr>
              <a:t>Ihre Geschäftsidee anderen </a:t>
            </a:r>
            <a:r>
              <a:rPr lang="de-DE" sz="2000" b="0" i="0" u="none" strike="noStrike" cap="none" dirty="0">
                <a:solidFill>
                  <a:schemeClr val="dk1"/>
                </a:solidFill>
                <a:latin typeface="Calibri"/>
                <a:ea typeface="Calibri"/>
                <a:cs typeface="Calibri"/>
                <a:sym typeface="Calibri"/>
              </a:rPr>
              <a:t>(z. B. Investoren oder potenziellen Partnern) zu präsentieren. Es hilft Ihnen, </a:t>
            </a:r>
            <a:r>
              <a:rPr lang="de-DE" sz="2000" b="1" i="0" u="none" strike="noStrike" cap="none" dirty="0">
                <a:solidFill>
                  <a:schemeClr val="dk1"/>
                </a:solidFill>
                <a:latin typeface="Calibri"/>
                <a:ea typeface="Calibri"/>
                <a:cs typeface="Calibri"/>
                <a:sym typeface="Calibri"/>
              </a:rPr>
              <a:t>Unterstützung zu erhalten und Ihre Träume in die Realität umzusetzen.</a:t>
            </a:r>
          </a:p>
          <a:p>
            <a:pPr marL="0" marR="0" lvl="0" indent="0" algn="just" rtl="0">
              <a:spcBef>
                <a:spcPts val="0"/>
              </a:spcBef>
              <a:spcAft>
                <a:spcPts val="0"/>
              </a:spcAft>
              <a:buNone/>
            </a:pPr>
            <a:r>
              <a:rPr lang="de-DE" sz="2000" b="1" i="0" u="none" strike="noStrike" cap="none" dirty="0">
                <a:solidFill>
                  <a:schemeClr val="dk1"/>
                </a:solidFill>
                <a:latin typeface="Calibri"/>
                <a:ea typeface="Calibri"/>
                <a:cs typeface="Calibri"/>
                <a:sym typeface="Calibri"/>
              </a:rPr>
              <a:t> </a:t>
            </a:r>
          </a:p>
          <a:p>
            <a:pPr marL="0" marR="0" lvl="0" indent="0" algn="just" rtl="0">
              <a:spcBef>
                <a:spcPts val="0"/>
              </a:spcBef>
              <a:spcAft>
                <a:spcPts val="0"/>
              </a:spcAft>
              <a:buNone/>
            </a:pPr>
            <a:r>
              <a:rPr lang="de-DE" sz="2000" b="0" i="0" u="none" strike="noStrike" cap="none" dirty="0">
                <a:solidFill>
                  <a:schemeClr val="dk1"/>
                </a:solidFill>
                <a:latin typeface="Calibri"/>
                <a:ea typeface="Calibri"/>
                <a:cs typeface="Calibri"/>
                <a:sym typeface="Calibri"/>
              </a:rPr>
              <a:t>In Ihrem Pitch sprechen Sie beispielsweise darüber, welches Problem Ihre Idee löst, wie sich Ihre Idee von anderen ähnlichen Dingen unterscheidet und </a:t>
            </a:r>
            <a:r>
              <a:rPr lang="de-DE" sz="2000" b="1" i="0" u="none" strike="noStrike" cap="none" dirty="0">
                <a:solidFill>
                  <a:schemeClr val="dk1"/>
                </a:solidFill>
                <a:latin typeface="Calibri"/>
                <a:ea typeface="Calibri"/>
                <a:cs typeface="Calibri"/>
                <a:sym typeface="Calibri"/>
              </a:rPr>
              <a:t>wie sie das Leben der Menschen besser oder einfacher machen kann.</a:t>
            </a:r>
          </a:p>
          <a:p>
            <a:pPr marL="0" marR="0" lvl="0" indent="0" algn="just" rtl="0">
              <a:spcBef>
                <a:spcPts val="0"/>
              </a:spcBef>
              <a:spcAft>
                <a:spcPts val="0"/>
              </a:spcAft>
              <a:buNone/>
            </a:pPr>
            <a:r>
              <a:rPr lang="de-DE" sz="2000" b="0" i="0" u="none" strike="noStrike" cap="none" dirty="0">
                <a:solidFill>
                  <a:schemeClr val="dk1"/>
                </a:solidFill>
                <a:latin typeface="Calibri"/>
                <a:ea typeface="Calibri"/>
                <a:cs typeface="Calibri"/>
                <a:sym typeface="Calibri"/>
              </a:rPr>
              <a:t> </a:t>
            </a:r>
          </a:p>
          <a:p>
            <a:pPr marL="0" marR="0" lvl="0" indent="0" algn="just" rtl="0">
              <a:spcBef>
                <a:spcPts val="0"/>
              </a:spcBef>
              <a:spcAft>
                <a:spcPts val="0"/>
              </a:spcAft>
              <a:buNone/>
            </a:pPr>
            <a:r>
              <a:rPr lang="de-DE" sz="2000" b="0" i="0" u="none" strike="noStrike" cap="none" dirty="0">
                <a:solidFill>
                  <a:schemeClr val="dk1"/>
                </a:solidFill>
                <a:latin typeface="Calibri"/>
                <a:ea typeface="Calibri"/>
                <a:cs typeface="Calibri"/>
                <a:sym typeface="Calibri"/>
              </a:rPr>
              <a:t>Sie könnten auch darüber sprechen, wie Sie mit Ihrer Idee Geld verdienen und wie sie mit der Zeit wachsen und noch erstaunlicher werden kann.</a:t>
            </a:r>
            <a:endParaRPr lang="de-DE" dirty="0"/>
          </a:p>
          <a:p>
            <a:pPr marL="0" marR="0" lvl="0" indent="0" algn="just" rtl="0">
              <a:spcBef>
                <a:spcPts val="0"/>
              </a:spcBef>
              <a:spcAft>
                <a:spcPts val="0"/>
              </a:spcAft>
              <a:buNone/>
            </a:pPr>
            <a:endParaRPr lang="de-DE"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de-DE" sz="2000" b="0" i="0" u="none" strike="noStrike" cap="none" dirty="0">
                <a:solidFill>
                  <a:schemeClr val="dk1"/>
                </a:solidFill>
                <a:latin typeface="Calibri"/>
                <a:ea typeface="Calibri"/>
                <a:cs typeface="Calibri"/>
                <a:sym typeface="Calibri"/>
              </a:rPr>
              <a:t>Zusammenfassend müssen Sie folgende Fragen zu Ihrer Geschäftsidee beantworten können: WAS?; WER?; WIE? und </a:t>
            </a:r>
            <a:r>
              <a:rPr lang="de-DE" sz="2000" dirty="0">
                <a:solidFill>
                  <a:schemeClr val="dk1"/>
                </a:solidFill>
                <a:latin typeface="Calibri"/>
                <a:ea typeface="Calibri"/>
                <a:cs typeface="Calibri"/>
                <a:sym typeface="Calibri"/>
              </a:rPr>
              <a:t>WIE</a:t>
            </a:r>
            <a:r>
              <a:rPr lang="de-DE" sz="2000" b="0" i="0" u="none" strike="noStrike" cap="none" dirty="0">
                <a:solidFill>
                  <a:schemeClr val="dk1"/>
                </a:solidFill>
                <a:latin typeface="Calibri"/>
                <a:ea typeface="Calibri"/>
                <a:cs typeface="Calibri"/>
                <a:sym typeface="Calibri"/>
              </a:rPr>
              <a:t> VIEL?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0"/>
          <p:cNvSpPr txBox="1"/>
          <p:nvPr/>
        </p:nvSpPr>
        <p:spPr>
          <a:xfrm>
            <a:off x="2516412" y="524659"/>
            <a:ext cx="6322791" cy="1015663"/>
          </a:xfrm>
          <a:prstGeom prst="rect">
            <a:avLst/>
          </a:prstGeom>
          <a:noFill/>
          <a:ln>
            <a:noFill/>
          </a:ln>
        </p:spPr>
        <p:txBody>
          <a:bodyPr spcFirstLastPara="1" wrap="square" lIns="0" tIns="0" rIns="0" bIns="0" anchor="t" anchorCtr="0">
            <a:spAutoFit/>
          </a:bodyPr>
          <a:lstStyle/>
          <a:p>
            <a:pPr marL="12700" marR="5080" lvl="0" indent="0" algn="ctr" rtl="0">
              <a:lnSpc>
                <a:spcPct val="110000"/>
              </a:lnSpc>
              <a:spcBef>
                <a:spcPts val="0"/>
              </a:spcBef>
              <a:spcAft>
                <a:spcPts val="0"/>
              </a:spcAft>
              <a:buNone/>
            </a:pPr>
            <a:r>
              <a:rPr lang="de" sz="3000" b="1" i="0" dirty="0">
                <a:solidFill>
                  <a:srgbClr val="006ED5"/>
                </a:solidFill>
                <a:latin typeface="Trebuchet MS"/>
                <a:ea typeface="Trebuchet MS"/>
                <a:cs typeface="Trebuchet MS"/>
                <a:sym typeface="Trebuchet MS"/>
              </a:rPr>
              <a:t>Rubrik zur Bewertung der Pitches von Studierenden</a:t>
            </a:r>
            <a:endParaRPr sz="3000" b="1" i="0" dirty="0">
              <a:solidFill>
                <a:srgbClr val="006ED5"/>
              </a:solidFill>
              <a:latin typeface="Trebuchet MS"/>
              <a:ea typeface="Trebuchet MS"/>
              <a:cs typeface="Trebuchet MS"/>
              <a:sym typeface="Trebuchet MS"/>
            </a:endParaRPr>
          </a:p>
        </p:txBody>
      </p:sp>
      <p:sp>
        <p:nvSpPr>
          <p:cNvPr id="230" name="Google Shape;230;p20"/>
          <p:cNvSpPr txBox="1"/>
          <p:nvPr/>
        </p:nvSpPr>
        <p:spPr>
          <a:xfrm>
            <a:off x="1295400" y="2415651"/>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800">
                <a:solidFill>
                  <a:schemeClr val="dk1"/>
                </a:solidFill>
                <a:latin typeface="Calibri"/>
                <a:ea typeface="Calibri"/>
                <a:cs typeface="Calibri"/>
                <a:sym typeface="Calibri"/>
              </a:rPr>
              <a:t>Klare und gut strukturierte Präsentation</a:t>
            </a:r>
            <a:endParaRPr sz="1800">
              <a:solidFill>
                <a:schemeClr val="dk1"/>
              </a:solidFill>
              <a:latin typeface="Calibri"/>
              <a:ea typeface="Calibri"/>
              <a:cs typeface="Calibri"/>
              <a:sym typeface="Calibri"/>
            </a:endParaRPr>
          </a:p>
        </p:txBody>
      </p:sp>
      <p:pic>
        <p:nvPicPr>
          <p:cNvPr id="231" name="Google Shape;231;p20"/>
          <p:cNvPicPr preferRelativeResize="0"/>
          <p:nvPr/>
        </p:nvPicPr>
        <p:blipFill rotWithShape="1">
          <a:blip r:embed="rId3">
            <a:alphaModFix/>
          </a:blip>
          <a:srcRect/>
          <a:stretch/>
        </p:blipFill>
        <p:spPr>
          <a:xfrm>
            <a:off x="7334250" y="3615632"/>
            <a:ext cx="2286000" cy="495637"/>
          </a:xfrm>
          <a:prstGeom prst="rect">
            <a:avLst/>
          </a:prstGeom>
          <a:noFill/>
          <a:ln>
            <a:noFill/>
          </a:ln>
        </p:spPr>
      </p:pic>
      <p:pic>
        <p:nvPicPr>
          <p:cNvPr id="232" name="Google Shape;232;p20"/>
          <p:cNvPicPr preferRelativeResize="0"/>
          <p:nvPr/>
        </p:nvPicPr>
        <p:blipFill rotWithShape="1">
          <a:blip r:embed="rId4">
            <a:alphaModFix/>
          </a:blip>
          <a:srcRect/>
          <a:stretch/>
        </p:blipFill>
        <p:spPr>
          <a:xfrm>
            <a:off x="7319010" y="3018998"/>
            <a:ext cx="2286000" cy="453172"/>
          </a:xfrm>
          <a:prstGeom prst="rect">
            <a:avLst/>
          </a:prstGeom>
          <a:noFill/>
          <a:ln>
            <a:noFill/>
          </a:ln>
        </p:spPr>
      </p:pic>
      <p:pic>
        <p:nvPicPr>
          <p:cNvPr id="233" name="Google Shape;233;p20"/>
          <p:cNvPicPr preferRelativeResize="0"/>
          <p:nvPr/>
        </p:nvPicPr>
        <p:blipFill rotWithShape="1">
          <a:blip r:embed="rId5">
            <a:alphaModFix/>
          </a:blip>
          <a:srcRect/>
          <a:stretch/>
        </p:blipFill>
        <p:spPr>
          <a:xfrm>
            <a:off x="7315200" y="2389429"/>
            <a:ext cx="2286000" cy="471237"/>
          </a:xfrm>
          <a:prstGeom prst="rect">
            <a:avLst/>
          </a:prstGeom>
          <a:noFill/>
          <a:ln>
            <a:noFill/>
          </a:ln>
        </p:spPr>
      </p:pic>
      <p:sp>
        <p:nvSpPr>
          <p:cNvPr id="234" name="Google Shape;234;p20"/>
          <p:cNvSpPr txBox="1"/>
          <p:nvPr/>
        </p:nvSpPr>
        <p:spPr>
          <a:xfrm>
            <a:off x="1295400" y="3060918"/>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800">
                <a:solidFill>
                  <a:schemeClr val="dk1"/>
                </a:solidFill>
                <a:latin typeface="Calibri"/>
                <a:ea typeface="Calibri"/>
                <a:cs typeface="Calibri"/>
                <a:sym typeface="Calibri"/>
              </a:rPr>
              <a:t>Qualität der präsentierten Informationen</a:t>
            </a:r>
            <a:endParaRPr sz="1800">
              <a:solidFill>
                <a:schemeClr val="dk1"/>
              </a:solidFill>
              <a:latin typeface="Calibri"/>
              <a:ea typeface="Calibri"/>
              <a:cs typeface="Calibri"/>
              <a:sym typeface="Calibri"/>
            </a:endParaRPr>
          </a:p>
        </p:txBody>
      </p:sp>
      <p:sp>
        <p:nvSpPr>
          <p:cNvPr id="235" name="Google Shape;235;p20"/>
          <p:cNvSpPr txBox="1"/>
          <p:nvPr/>
        </p:nvSpPr>
        <p:spPr>
          <a:xfrm>
            <a:off x="1313180" y="3753046"/>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800">
                <a:solidFill>
                  <a:schemeClr val="dk1"/>
                </a:solidFill>
                <a:latin typeface="Calibri"/>
                <a:ea typeface="Calibri"/>
                <a:cs typeface="Calibri"/>
                <a:sym typeface="Calibri"/>
              </a:rPr>
              <a:t>Fähigkeit, Fragen nach der Präsentation zu beantworten</a:t>
            </a:r>
            <a:endParaRPr sz="1800">
              <a:solidFill>
                <a:schemeClr val="dk1"/>
              </a:solidFill>
              <a:latin typeface="Calibri"/>
              <a:ea typeface="Calibri"/>
              <a:cs typeface="Calibri"/>
              <a:sym typeface="Calibri"/>
            </a:endParaRPr>
          </a:p>
        </p:txBody>
      </p:sp>
      <p:pic>
        <p:nvPicPr>
          <p:cNvPr id="236" name="Google Shape;236;p20"/>
          <p:cNvPicPr preferRelativeResize="0"/>
          <p:nvPr/>
        </p:nvPicPr>
        <p:blipFill rotWithShape="1">
          <a:blip r:embed="rId4">
            <a:alphaModFix/>
          </a:blip>
          <a:srcRect/>
          <a:stretch/>
        </p:blipFill>
        <p:spPr>
          <a:xfrm>
            <a:off x="7334250" y="4254733"/>
            <a:ext cx="2286000" cy="453172"/>
          </a:xfrm>
          <a:prstGeom prst="rect">
            <a:avLst/>
          </a:prstGeom>
          <a:noFill/>
          <a:ln>
            <a:noFill/>
          </a:ln>
        </p:spPr>
      </p:pic>
      <p:sp>
        <p:nvSpPr>
          <p:cNvPr id="237" name="Google Shape;237;p20"/>
          <p:cNvSpPr txBox="1"/>
          <p:nvPr/>
        </p:nvSpPr>
        <p:spPr>
          <a:xfrm>
            <a:off x="1295400" y="4421743"/>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800">
                <a:solidFill>
                  <a:schemeClr val="dk1"/>
                </a:solidFill>
                <a:latin typeface="Calibri"/>
                <a:ea typeface="Calibri"/>
                <a:cs typeface="Calibri"/>
                <a:sym typeface="Calibri"/>
              </a:rPr>
              <a:t>Originalität und Kreativität</a:t>
            </a:r>
            <a:endParaRPr sz="1800">
              <a:solidFill>
                <a:schemeClr val="dk1"/>
              </a:solidFill>
              <a:latin typeface="Calibri"/>
              <a:ea typeface="Calibri"/>
              <a:cs typeface="Calibri"/>
              <a:sym typeface="Calibri"/>
            </a:endParaRPr>
          </a:p>
        </p:txBody>
      </p:sp>
      <p:sp>
        <p:nvSpPr>
          <p:cNvPr id="238" name="Google Shape;238;p20"/>
          <p:cNvSpPr txBox="1"/>
          <p:nvPr/>
        </p:nvSpPr>
        <p:spPr>
          <a:xfrm>
            <a:off x="1406346" y="1711906"/>
            <a:ext cx="2815134" cy="491738"/>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de" sz="2000" b="1" i="0">
                <a:solidFill>
                  <a:srgbClr val="00B050"/>
                </a:solidFill>
                <a:latin typeface="Trebuchet MS"/>
                <a:ea typeface="Trebuchet MS"/>
                <a:cs typeface="Trebuchet MS"/>
                <a:sym typeface="Trebuchet MS"/>
              </a:rPr>
              <a:t>Kriterien</a:t>
            </a:r>
            <a:endParaRPr sz="2000" b="1" i="0">
              <a:solidFill>
                <a:srgbClr val="00B050"/>
              </a:solidFill>
              <a:latin typeface="Trebuchet MS"/>
              <a:ea typeface="Trebuchet MS"/>
              <a:cs typeface="Trebuchet MS"/>
              <a:sym typeface="Trebuchet MS"/>
            </a:endParaRPr>
          </a:p>
        </p:txBody>
      </p:sp>
      <p:sp>
        <p:nvSpPr>
          <p:cNvPr id="239" name="Google Shape;239;p20"/>
          <p:cNvSpPr txBox="1"/>
          <p:nvPr/>
        </p:nvSpPr>
        <p:spPr>
          <a:xfrm>
            <a:off x="7367270" y="1680181"/>
            <a:ext cx="2815134" cy="491738"/>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de" sz="2000" b="1" i="0">
                <a:solidFill>
                  <a:srgbClr val="00B050"/>
                </a:solidFill>
                <a:latin typeface="Trebuchet MS"/>
                <a:ea typeface="Trebuchet MS"/>
                <a:cs typeface="Trebuchet MS"/>
                <a:sym typeface="Trebuchet MS"/>
              </a:rPr>
              <a:t>Punktzahl</a:t>
            </a:r>
            <a:endParaRPr sz="2000" b="1" i="0">
              <a:solidFill>
                <a:srgbClr val="00B050"/>
              </a:solidFill>
              <a:latin typeface="Trebuchet MS"/>
              <a:ea typeface="Trebuchet MS"/>
              <a:cs typeface="Trebuchet MS"/>
              <a:sym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grpSp>
        <p:nvGrpSpPr>
          <p:cNvPr id="244" name="Google Shape;244;p21"/>
          <p:cNvGrpSpPr/>
          <p:nvPr/>
        </p:nvGrpSpPr>
        <p:grpSpPr>
          <a:xfrm>
            <a:off x="854888" y="1293723"/>
            <a:ext cx="9644030" cy="3955871"/>
            <a:chOff x="1395412" y="2176462"/>
            <a:chExt cx="2752725" cy="2400300"/>
          </a:xfrm>
        </p:grpSpPr>
        <p:sp>
          <p:nvSpPr>
            <p:cNvPr id="245" name="Google Shape;245;p21"/>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6" name="Google Shape;246;p21"/>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47" name="Google Shape;247;p21"/>
          <p:cNvSpPr txBox="1"/>
          <p:nvPr/>
        </p:nvSpPr>
        <p:spPr>
          <a:xfrm>
            <a:off x="685800" y="447675"/>
            <a:ext cx="10226179" cy="537327"/>
          </a:xfrm>
          <a:prstGeom prst="rect">
            <a:avLst/>
          </a:prstGeom>
          <a:noFill/>
          <a:ln>
            <a:noFill/>
          </a:ln>
        </p:spPr>
        <p:txBody>
          <a:bodyPr spcFirstLastPara="1" wrap="square" lIns="0" tIns="0" rIns="0" bIns="0" anchor="t" anchorCtr="0">
            <a:spAutoFit/>
          </a:bodyPr>
          <a:lstStyle/>
          <a:p>
            <a:pPr marL="12700" marR="5080" lvl="0" indent="0" algn="ctr" rtl="0">
              <a:lnSpc>
                <a:spcPct val="150000"/>
              </a:lnSpc>
              <a:spcBef>
                <a:spcPts val="0"/>
              </a:spcBef>
              <a:spcAft>
                <a:spcPts val="0"/>
              </a:spcAft>
              <a:buNone/>
            </a:pPr>
            <a:r>
              <a:rPr lang="de" sz="3000" b="1" i="0">
                <a:solidFill>
                  <a:srgbClr val="006ED5"/>
                </a:solidFill>
                <a:latin typeface="Trebuchet MS"/>
                <a:ea typeface="Trebuchet MS"/>
                <a:cs typeface="Trebuchet MS"/>
                <a:sym typeface="Trebuchet MS"/>
              </a:rPr>
              <a:t>Tipps für eine hervorragende Präsentation</a:t>
            </a:r>
            <a:endParaRPr sz="3000" b="1" i="0">
              <a:solidFill>
                <a:srgbClr val="006ED5"/>
              </a:solidFill>
              <a:latin typeface="Trebuchet MS"/>
              <a:ea typeface="Trebuchet MS"/>
              <a:cs typeface="Trebuchet MS"/>
              <a:sym typeface="Trebuchet MS"/>
            </a:endParaRPr>
          </a:p>
        </p:txBody>
      </p:sp>
      <p:sp>
        <p:nvSpPr>
          <p:cNvPr id="248" name="Google Shape;248;p21"/>
          <p:cNvSpPr txBox="1"/>
          <p:nvPr/>
        </p:nvSpPr>
        <p:spPr>
          <a:xfrm>
            <a:off x="1295400" y="1666875"/>
            <a:ext cx="8382000" cy="26314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1800"/>
              </a:spcAft>
              <a:buNone/>
            </a:pPr>
            <a:r>
              <a:rPr lang="de" sz="1800" dirty="0">
                <a:solidFill>
                  <a:schemeClr val="dk1"/>
                </a:solidFill>
                <a:latin typeface="Calibri"/>
                <a:ea typeface="Calibri"/>
                <a:cs typeface="Calibri"/>
                <a:sym typeface="Calibri"/>
              </a:rPr>
              <a:t>Beachten Sie für eine hervorragende Präsentation die folgenden vier Dinge:</a:t>
            </a:r>
            <a:endParaRPr sz="1800" dirty="0">
              <a:solidFill>
                <a:schemeClr val="dk1"/>
              </a:solidFill>
              <a:latin typeface="Calibri"/>
              <a:ea typeface="Calibri"/>
              <a:cs typeface="Calibri"/>
              <a:sym typeface="Calibri"/>
            </a:endParaRPr>
          </a:p>
          <a:p>
            <a:pPr marL="0" marR="0" lvl="0" indent="0" algn="l" rtl="0">
              <a:spcBef>
                <a:spcPts val="0"/>
              </a:spcBef>
              <a:spcAft>
                <a:spcPts val="1800"/>
              </a:spcAft>
              <a:buNone/>
            </a:pPr>
            <a:r>
              <a:rPr lang="de" sz="1800" dirty="0">
                <a:solidFill>
                  <a:schemeClr val="dk1"/>
                </a:solidFill>
                <a:latin typeface="Calibri"/>
                <a:ea typeface="Calibri"/>
                <a:cs typeface="Calibri"/>
                <a:sym typeface="Calibri"/>
              </a:rPr>
              <a:t>1. Kennen Sie Ihre Idee/Ihr Geschäft und Ihre Präsentation gut.</a:t>
            </a:r>
            <a:endParaRPr dirty="0"/>
          </a:p>
          <a:p>
            <a:pPr marL="0" marR="0" lvl="0" indent="0" algn="l" rtl="0">
              <a:spcBef>
                <a:spcPts val="0"/>
              </a:spcBef>
              <a:spcAft>
                <a:spcPts val="1800"/>
              </a:spcAft>
              <a:buNone/>
            </a:pPr>
            <a:r>
              <a:rPr lang="de" sz="1800" dirty="0">
                <a:solidFill>
                  <a:schemeClr val="dk1"/>
                </a:solidFill>
                <a:latin typeface="Calibri"/>
                <a:ea typeface="Calibri"/>
                <a:cs typeface="Calibri"/>
                <a:sym typeface="Calibri"/>
              </a:rPr>
              <a:t>2. Versuchen Sie, die wichtigsten Ideen gut zu erklären</a:t>
            </a:r>
            <a:endParaRPr sz="1800" dirty="0">
              <a:solidFill>
                <a:schemeClr val="dk1"/>
              </a:solidFill>
              <a:latin typeface="Calibri"/>
              <a:ea typeface="Calibri"/>
              <a:cs typeface="Calibri"/>
              <a:sym typeface="Calibri"/>
            </a:endParaRPr>
          </a:p>
          <a:p>
            <a:pPr marL="0" marR="0" lvl="0" indent="0" algn="l" rtl="0">
              <a:spcBef>
                <a:spcPts val="0"/>
              </a:spcBef>
              <a:spcAft>
                <a:spcPts val="1800"/>
              </a:spcAft>
              <a:buNone/>
            </a:pPr>
            <a:r>
              <a:rPr lang="de" sz="1800" dirty="0">
                <a:solidFill>
                  <a:schemeClr val="dk1"/>
                </a:solidFill>
                <a:latin typeface="Calibri"/>
                <a:ea typeface="Calibri"/>
                <a:cs typeface="Calibri"/>
                <a:sym typeface="Calibri"/>
              </a:rPr>
              <a:t>3. Verwenden Sie relevante und attraktive Bilder und Grafiken</a:t>
            </a:r>
            <a:endParaRPr sz="1800" dirty="0">
              <a:solidFill>
                <a:schemeClr val="dk1"/>
              </a:solidFill>
              <a:latin typeface="Calibri"/>
              <a:ea typeface="Calibri"/>
              <a:cs typeface="Calibri"/>
              <a:sym typeface="Calibri"/>
            </a:endParaRPr>
          </a:p>
          <a:p>
            <a:pPr marL="0" marR="0" lvl="0" indent="0" algn="l" rtl="0">
              <a:spcBef>
                <a:spcPts val="0"/>
              </a:spcBef>
              <a:spcAft>
                <a:spcPts val="1800"/>
              </a:spcAft>
              <a:buNone/>
            </a:pPr>
            <a:r>
              <a:rPr lang="de" sz="1800" dirty="0">
                <a:solidFill>
                  <a:schemeClr val="dk1"/>
                </a:solidFill>
                <a:latin typeface="Calibri"/>
                <a:ea typeface="Calibri"/>
                <a:cs typeface="Calibri"/>
                <a:sym typeface="Calibri"/>
              </a:rPr>
              <a:t>4. Zeigen Sie Begeisterung und Leidenschaft!!</a:t>
            </a:r>
            <a:endParaRPr dirty="0"/>
          </a:p>
        </p:txBody>
      </p:sp>
      <p:pic>
        <p:nvPicPr>
          <p:cNvPr id="249" name="Google Shape;249;p21"/>
          <p:cNvPicPr preferRelativeResize="0"/>
          <p:nvPr/>
        </p:nvPicPr>
        <p:blipFill rotWithShape="1">
          <a:blip r:embed="rId3">
            <a:alphaModFix/>
          </a:blip>
          <a:srcRect/>
          <a:stretch/>
        </p:blipFill>
        <p:spPr>
          <a:xfrm>
            <a:off x="8686800" y="1514475"/>
            <a:ext cx="1280856" cy="14097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grpSp>
        <p:nvGrpSpPr>
          <p:cNvPr id="254" name="Google Shape;254;p22"/>
          <p:cNvGrpSpPr/>
          <p:nvPr/>
        </p:nvGrpSpPr>
        <p:grpSpPr>
          <a:xfrm>
            <a:off x="2133600" y="1133475"/>
            <a:ext cx="6831645" cy="3352800"/>
            <a:chOff x="2133600" y="1133475"/>
            <a:chExt cx="6831645" cy="3352800"/>
          </a:xfrm>
        </p:grpSpPr>
        <p:pic>
          <p:nvPicPr>
            <p:cNvPr id="255" name="Google Shape;255;p22"/>
            <p:cNvPicPr preferRelativeResize="0"/>
            <p:nvPr/>
          </p:nvPicPr>
          <p:blipFill rotWithShape="1">
            <a:blip r:embed="rId3">
              <a:alphaModFix/>
            </a:blip>
            <a:srcRect/>
            <a:stretch/>
          </p:blipFill>
          <p:spPr>
            <a:xfrm>
              <a:off x="2133600" y="1133475"/>
              <a:ext cx="6831645" cy="3352800"/>
            </a:xfrm>
            <a:prstGeom prst="rect">
              <a:avLst/>
            </a:prstGeom>
            <a:noFill/>
            <a:ln>
              <a:noFill/>
            </a:ln>
          </p:spPr>
        </p:pic>
        <p:sp>
          <p:nvSpPr>
            <p:cNvPr id="256" name="Google Shape;256;p22"/>
            <p:cNvSpPr/>
            <p:nvPr/>
          </p:nvSpPr>
          <p:spPr>
            <a:xfrm>
              <a:off x="3200400" y="1819275"/>
              <a:ext cx="50292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7" name="Google Shape;257;p22"/>
            <p:cNvSpPr/>
            <p:nvPr/>
          </p:nvSpPr>
          <p:spPr>
            <a:xfrm>
              <a:off x="7772400" y="1438275"/>
              <a:ext cx="6858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258" name="Google Shape;258;p22"/>
          <p:cNvPicPr preferRelativeResize="0"/>
          <p:nvPr/>
        </p:nvPicPr>
        <p:blipFill rotWithShape="1">
          <a:blip r:embed="rId4">
            <a:alphaModFix/>
          </a:blip>
          <a:srcRect/>
          <a:stretch/>
        </p:blipFill>
        <p:spPr>
          <a:xfrm>
            <a:off x="3911600" y="2381198"/>
            <a:ext cx="3606800" cy="85735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3"/>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5400" b="1" i="0" u="none" strike="noStrike" cap="none">
                <a:solidFill>
                  <a:schemeClr val="lt1"/>
                </a:solidFill>
                <a:latin typeface="Trebuchet MS"/>
                <a:ea typeface="Trebuchet MS"/>
                <a:cs typeface="Trebuchet MS"/>
                <a:sym typeface="Trebuchet MS"/>
              </a:rPr>
              <a:t>WAS?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p:nvPr/>
        </p:nvSpPr>
        <p:spPr>
          <a:xfrm>
            <a:off x="4191860" y="2952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2400" b="1" i="0" u="none" strike="noStrike" cap="none">
                <a:solidFill>
                  <a:srgbClr val="006ED5"/>
                </a:solidFill>
                <a:latin typeface="Trebuchet MS"/>
                <a:ea typeface="Trebuchet MS"/>
                <a:cs typeface="Trebuchet MS"/>
                <a:sym typeface="Trebuchet MS"/>
              </a:rPr>
              <a:t>WAS?</a:t>
            </a:r>
            <a:endParaRPr/>
          </a:p>
        </p:txBody>
      </p:sp>
      <p:grpSp>
        <p:nvGrpSpPr>
          <p:cNvPr id="61" name="Google Shape;61;p4"/>
          <p:cNvGrpSpPr/>
          <p:nvPr/>
        </p:nvGrpSpPr>
        <p:grpSpPr>
          <a:xfrm>
            <a:off x="551138" y="1014497"/>
            <a:ext cx="10251528" cy="4740563"/>
            <a:chOff x="1395412" y="2176462"/>
            <a:chExt cx="2752725" cy="2400300"/>
          </a:xfrm>
        </p:grpSpPr>
        <p:sp>
          <p:nvSpPr>
            <p:cNvPr id="62" name="Google Shape;62;p4"/>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63" name="Google Shape;63;p4"/>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64" name="Google Shape;64;p4"/>
          <p:cNvSpPr txBox="1"/>
          <p:nvPr/>
        </p:nvSpPr>
        <p:spPr>
          <a:xfrm>
            <a:off x="720216" y="1117559"/>
            <a:ext cx="9888794" cy="455505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de" sz="1400" dirty="0">
                <a:solidFill>
                  <a:schemeClr val="dk1"/>
                </a:solidFill>
                <a:latin typeface="Calibri"/>
                <a:ea typeface="Calibri"/>
                <a:cs typeface="Calibri"/>
                <a:sym typeface="Calibri"/>
              </a:rPr>
              <a:t>In diesem Teil des Pitch erläutern Sie Ihren Wertvorschlag.</a:t>
            </a:r>
            <a:endParaRPr sz="1400" dirty="0">
              <a:solidFill>
                <a:srgbClr val="000000"/>
              </a:solidFill>
              <a:latin typeface="Calibri"/>
              <a:ea typeface="Calibri"/>
              <a:cs typeface="Calibri"/>
              <a:sym typeface="Calibri"/>
            </a:endParaRPr>
          </a:p>
          <a:p>
            <a:pPr marL="0" marR="0" lvl="0" indent="0" algn="just" rtl="0">
              <a:spcBef>
                <a:spcPts val="2400"/>
              </a:spcBef>
              <a:spcAft>
                <a:spcPts val="0"/>
              </a:spcAft>
              <a:buNone/>
            </a:pPr>
            <a:r>
              <a:rPr lang="de" sz="1400" dirty="0">
                <a:solidFill>
                  <a:srgbClr val="000000"/>
                </a:solidFill>
                <a:latin typeface="Calibri"/>
                <a:ea typeface="Calibri"/>
                <a:cs typeface="Calibri"/>
                <a:sym typeface="Calibri"/>
              </a:rPr>
              <a:t>Das Wertangebot ist das einzigartige Angebot, das Ihr Unternehmen den Kunden unterbreitet. Bei diesem Angebot kann es sich um ein physisches Produkt oder eine physische Dienstleistung handeln. Wichtig und entscheidend ist, dass das Produkt/die Dienstleistung den Kunden einen Nutzen bringt, indem es einige ihrer Probleme löst.</a:t>
            </a:r>
            <a:endParaRPr sz="1400" dirty="0">
              <a:solidFill>
                <a:schemeClr val="dk1"/>
              </a:solidFill>
              <a:latin typeface="Calibri"/>
              <a:ea typeface="Calibri"/>
              <a:cs typeface="Calibri"/>
              <a:sym typeface="Calibri"/>
            </a:endParaRPr>
          </a:p>
          <a:p>
            <a:pPr marL="0" marR="0" lvl="0" indent="0" algn="just" rtl="0">
              <a:spcBef>
                <a:spcPts val="2400"/>
              </a:spcBef>
              <a:spcAft>
                <a:spcPts val="0"/>
              </a:spcAft>
              <a:buNone/>
            </a:pPr>
            <a:r>
              <a:rPr lang="de" sz="1400" dirty="0">
                <a:solidFill>
                  <a:srgbClr val="000000"/>
                </a:solidFill>
                <a:latin typeface="Calibri"/>
                <a:ea typeface="Calibri"/>
                <a:cs typeface="Calibri"/>
                <a:sym typeface="Calibri"/>
              </a:rPr>
              <a:t>Bevor Sie Ihre Idee (Ihr Produkt oder Ihre Dienstleistung) entwerfen, sollten Sie Folgendes aus Sicht potenzieller Kunden berücksichtigen:</a:t>
            </a:r>
            <a:endParaRPr dirty="0"/>
          </a:p>
          <a:p>
            <a:pPr marL="0" marR="0" lvl="0" indent="0" algn="just" rtl="0">
              <a:spcBef>
                <a:spcPts val="2400"/>
              </a:spcBef>
              <a:spcAft>
                <a:spcPts val="0"/>
              </a:spcAft>
              <a:buNone/>
            </a:pPr>
            <a:r>
              <a:rPr lang="de" sz="1400" b="1" dirty="0">
                <a:solidFill>
                  <a:srgbClr val="000000"/>
                </a:solidFill>
                <a:latin typeface="Calibri"/>
                <a:ea typeface="Calibri"/>
                <a:cs typeface="Calibri"/>
                <a:sym typeface="Calibri"/>
              </a:rPr>
              <a:t>Bedürfnisse </a:t>
            </a:r>
            <a:r>
              <a:rPr lang="de" sz="1400" dirty="0">
                <a:solidFill>
                  <a:srgbClr val="000000"/>
                </a:solidFill>
                <a:latin typeface="Calibri"/>
                <a:ea typeface="Calibri"/>
                <a:cs typeface="Calibri"/>
                <a:sym typeface="Calibri"/>
              </a:rPr>
              <a:t>– Bedürfnisse, die die Kunden haben. Berücksichtigen Sie beide Bedürfnisse, die den Kunden bewusst sind (Bedürfnis, ein Problem zu lösen oder Schmerzen zu lindern). Seien Sie sich aber auch der Bedürfnisse bewusst, die den Kunden möglicherweise nicht bewusst sind („latente Bedürfnisse“). Sie können derjenige sein, der ihnen zeigt, von welchen Neuerungen sie profitieren können.</a:t>
            </a:r>
            <a:endParaRPr sz="1400" dirty="0">
              <a:solidFill>
                <a:schemeClr val="dk1"/>
              </a:solidFill>
              <a:latin typeface="Calibri"/>
              <a:ea typeface="Calibri"/>
              <a:cs typeface="Calibri"/>
              <a:sym typeface="Calibri"/>
            </a:endParaRPr>
          </a:p>
          <a:p>
            <a:pPr marL="180340" marR="0" lvl="0" indent="-180340" algn="just" rtl="0">
              <a:spcBef>
                <a:spcPts val="1800"/>
              </a:spcBef>
              <a:spcAft>
                <a:spcPts val="0"/>
              </a:spcAft>
              <a:buNone/>
            </a:pPr>
            <a:r>
              <a:rPr lang="de" sz="1400" b="1" dirty="0">
                <a:solidFill>
                  <a:srgbClr val="000000"/>
                </a:solidFill>
                <a:latin typeface="Calibri"/>
                <a:ea typeface="Calibri"/>
                <a:cs typeface="Calibri"/>
                <a:sym typeface="Calibri"/>
              </a:rPr>
              <a:t>Wünsche </a:t>
            </a:r>
            <a:r>
              <a:rPr lang="de" sz="1400" dirty="0">
                <a:solidFill>
                  <a:srgbClr val="000000"/>
                </a:solidFill>
                <a:latin typeface="Calibri"/>
                <a:ea typeface="Calibri"/>
                <a:cs typeface="Calibri"/>
                <a:sym typeface="Calibri"/>
              </a:rPr>
              <a:t>– was die Kunden haben oder sein wollen. Was sind die Wünsche der Kunden und betrachten Sie dies als ein Kundenproblem, bei dessen Verwirklichung Sie ihnen helfen können?</a:t>
            </a:r>
            <a:endParaRPr sz="1400" dirty="0">
              <a:solidFill>
                <a:schemeClr val="dk1"/>
              </a:solidFill>
              <a:latin typeface="Calibri"/>
              <a:ea typeface="Calibri"/>
              <a:cs typeface="Calibri"/>
              <a:sym typeface="Calibri"/>
            </a:endParaRPr>
          </a:p>
          <a:p>
            <a:pPr marL="180340" marR="0" lvl="0" indent="-180340" algn="just" rtl="0">
              <a:spcBef>
                <a:spcPts val="600"/>
              </a:spcBef>
              <a:spcAft>
                <a:spcPts val="0"/>
              </a:spcAft>
              <a:buNone/>
            </a:pPr>
            <a:r>
              <a:rPr lang="de" sz="1400" b="1" dirty="0">
                <a:solidFill>
                  <a:srgbClr val="000000"/>
                </a:solidFill>
                <a:latin typeface="Calibri"/>
                <a:ea typeface="Calibri"/>
                <a:cs typeface="Calibri"/>
                <a:sym typeface="Calibri"/>
              </a:rPr>
              <a:t>Ängste </a:t>
            </a:r>
            <a:r>
              <a:rPr lang="de" sz="1400" dirty="0">
                <a:solidFill>
                  <a:srgbClr val="000000"/>
                </a:solidFill>
                <a:latin typeface="Calibri"/>
                <a:ea typeface="Calibri"/>
                <a:cs typeface="Calibri"/>
                <a:sym typeface="Calibri"/>
              </a:rPr>
              <a:t>– Berücksichtigen Sie auch die Befürchtungen, dass die Kunden sie möglicherweise davon abhalten müssen, Ihre Produkte und Dienstleistungen zu kaufen oder zu nutzen. Es kann sich um Angst vor dem Wechsel von dem bereits verwendeten Produkt, Angst vor Unbekanntem, Angst vor dem Urteil von Kollegen usw. handeln.</a:t>
            </a:r>
            <a:endParaRPr sz="1400" dirty="0">
              <a:solidFill>
                <a:schemeClr val="dk1"/>
              </a:solidFill>
              <a:latin typeface="Calibri"/>
              <a:ea typeface="Calibri"/>
              <a:cs typeface="Calibri"/>
              <a:sym typeface="Calibri"/>
            </a:endParaRPr>
          </a:p>
          <a:p>
            <a:pPr marL="0" marR="0" lvl="0" indent="0" algn="just" rtl="0">
              <a:spcBef>
                <a:spcPts val="0"/>
              </a:spcBef>
              <a:spcAft>
                <a:spcPts val="0"/>
              </a:spcAft>
              <a:buNone/>
            </a:pPr>
            <a:endParaRPr sz="1400" dirty="0">
              <a:solidFill>
                <a:schemeClr val="dk1"/>
              </a:solidFill>
              <a:latin typeface="Calibri"/>
              <a:ea typeface="Calibri"/>
              <a:cs typeface="Calibri"/>
              <a:sym typeface="Calibri"/>
            </a:endParaRPr>
          </a:p>
        </p:txBody>
      </p:sp>
      <p:sp>
        <p:nvSpPr>
          <p:cNvPr id="65" name="Google Shape;65;p4"/>
          <p:cNvSpPr txBox="1"/>
          <p:nvPr/>
        </p:nvSpPr>
        <p:spPr>
          <a:xfrm>
            <a:off x="4406838" y="586173"/>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rgbClr val="93B3D7"/>
                </a:solidFill>
                <a:latin typeface="Calibri"/>
                <a:ea typeface="Calibri"/>
                <a:cs typeface="Calibri"/>
                <a:sym typeface="Calibri"/>
              </a:rPr>
              <a:t>Wertvorschlag</a:t>
            </a:r>
            <a:endParaRPr sz="1600">
              <a:solidFill>
                <a:srgbClr val="93B3D7"/>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p:nvPr/>
        </p:nvSpPr>
        <p:spPr>
          <a:xfrm>
            <a:off x="4406838" y="380854"/>
            <a:ext cx="2944557"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3550" b="1" i="0" dirty="0">
                <a:solidFill>
                  <a:srgbClr val="006ED5"/>
                </a:solidFill>
                <a:latin typeface="Trebuchet MS"/>
                <a:ea typeface="Trebuchet MS"/>
                <a:cs typeface="Trebuchet MS"/>
                <a:sym typeface="Trebuchet MS"/>
              </a:rPr>
              <a:t>WAS?</a:t>
            </a:r>
            <a:endParaRPr dirty="0"/>
          </a:p>
        </p:txBody>
      </p:sp>
      <p:sp>
        <p:nvSpPr>
          <p:cNvPr id="71" name="Google Shape;71;p5"/>
          <p:cNvSpPr txBox="1"/>
          <p:nvPr/>
        </p:nvSpPr>
        <p:spPr>
          <a:xfrm>
            <a:off x="1295400" y="3904244"/>
            <a:ext cx="2346960" cy="433324"/>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de" sz="1400" b="1">
                <a:solidFill>
                  <a:srgbClr val="B19400"/>
                </a:solidFill>
                <a:latin typeface="Trebuchet MS"/>
                <a:ea typeface="Trebuchet MS"/>
                <a:cs typeface="Trebuchet MS"/>
                <a:sym typeface="Trebuchet MS"/>
              </a:rPr>
              <a:t>Welches Problem löst Ihre Geschäftsidee?</a:t>
            </a:r>
            <a:endParaRPr/>
          </a:p>
        </p:txBody>
      </p:sp>
      <p:sp>
        <p:nvSpPr>
          <p:cNvPr id="72" name="Google Shape;72;p5"/>
          <p:cNvSpPr txBox="1"/>
          <p:nvPr/>
        </p:nvSpPr>
        <p:spPr>
          <a:xfrm>
            <a:off x="4659917" y="3894719"/>
            <a:ext cx="2404866" cy="672107"/>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de" sz="1400" b="1" dirty="0">
                <a:solidFill>
                  <a:srgbClr val="008545"/>
                </a:solidFill>
                <a:latin typeface="Trebuchet MS"/>
                <a:ea typeface="Trebuchet MS"/>
                <a:cs typeface="Trebuchet MS"/>
                <a:sym typeface="Trebuchet MS"/>
              </a:rPr>
              <a:t>Wie unterscheidet sich Ihr Produkt oder Ihre Dienstleistung von anderen?</a:t>
            </a:r>
            <a:endParaRPr sz="1400" dirty="0">
              <a:solidFill>
                <a:schemeClr val="dk1"/>
              </a:solidFill>
              <a:latin typeface="Trebuchet MS"/>
              <a:ea typeface="Trebuchet MS"/>
              <a:cs typeface="Trebuchet MS"/>
              <a:sym typeface="Trebuchet MS"/>
            </a:endParaRPr>
          </a:p>
        </p:txBody>
      </p:sp>
      <p:sp>
        <p:nvSpPr>
          <p:cNvPr id="73" name="Google Shape;73;p5"/>
          <p:cNvSpPr txBox="1"/>
          <p:nvPr/>
        </p:nvSpPr>
        <p:spPr>
          <a:xfrm>
            <a:off x="7927518" y="3894719"/>
            <a:ext cx="2404866" cy="433324"/>
          </a:xfrm>
          <a:prstGeom prst="rect">
            <a:avLst/>
          </a:prstGeom>
          <a:noFill/>
          <a:ln>
            <a:noFill/>
          </a:ln>
        </p:spPr>
        <p:txBody>
          <a:bodyPr spcFirstLastPara="1" wrap="square" lIns="0" tIns="0" rIns="0" bIns="0" anchor="t" anchorCtr="0">
            <a:spAutoFit/>
          </a:bodyPr>
          <a:lstStyle/>
          <a:p>
            <a:pPr marL="12700" marR="5080" lvl="0" indent="0" algn="just" rtl="0">
              <a:lnSpc>
                <a:spcPct val="104200"/>
              </a:lnSpc>
              <a:spcBef>
                <a:spcPts val="0"/>
              </a:spcBef>
              <a:spcAft>
                <a:spcPts val="0"/>
              </a:spcAft>
              <a:buNone/>
            </a:pPr>
            <a:r>
              <a:rPr lang="de" sz="1400" b="1">
                <a:solidFill>
                  <a:srgbClr val="EB0000"/>
                </a:solidFill>
                <a:latin typeface="Trebuchet MS"/>
                <a:ea typeface="Trebuchet MS"/>
                <a:cs typeface="Trebuchet MS"/>
                <a:sym typeface="Trebuchet MS"/>
              </a:rPr>
              <a:t>Was ist der Mehrwert für Ihre Kunden?</a:t>
            </a:r>
            <a:endParaRPr sz="1400">
              <a:solidFill>
                <a:schemeClr val="dk1"/>
              </a:solidFill>
              <a:latin typeface="Trebuchet MS"/>
              <a:ea typeface="Trebuchet MS"/>
              <a:cs typeface="Trebuchet MS"/>
              <a:sym typeface="Trebuchet MS"/>
            </a:endParaRPr>
          </a:p>
        </p:txBody>
      </p:sp>
      <p:sp>
        <p:nvSpPr>
          <p:cNvPr id="74" name="Google Shape;74;p5"/>
          <p:cNvSpPr txBox="1"/>
          <p:nvPr/>
        </p:nvSpPr>
        <p:spPr>
          <a:xfrm>
            <a:off x="4621817" y="1298023"/>
            <a:ext cx="25146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800">
                <a:solidFill>
                  <a:srgbClr val="93B3D7"/>
                </a:solidFill>
                <a:latin typeface="Calibri"/>
                <a:ea typeface="Calibri"/>
                <a:cs typeface="Calibri"/>
                <a:sym typeface="Calibri"/>
              </a:rPr>
              <a:t>Wertvorschlag</a:t>
            </a:r>
            <a:endParaRPr sz="1800">
              <a:solidFill>
                <a:srgbClr val="93B3D7"/>
              </a:solidFill>
              <a:latin typeface="Calibri"/>
              <a:ea typeface="Calibri"/>
              <a:cs typeface="Calibri"/>
              <a:sym typeface="Calibri"/>
            </a:endParaRPr>
          </a:p>
        </p:txBody>
      </p:sp>
      <p:sp>
        <p:nvSpPr>
          <p:cNvPr id="75" name="Google Shape;75;p5"/>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6" name="Google Shape;76;p5"/>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7" name="Google Shape;77;p5"/>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8" name="Google Shape;78;p5"/>
          <p:cNvPicPr preferRelativeResize="0"/>
          <p:nvPr/>
        </p:nvPicPr>
        <p:blipFill rotWithShape="1">
          <a:blip r:embed="rId3">
            <a:alphaModFix/>
          </a:blip>
          <a:srcRect/>
          <a:stretch/>
        </p:blipFill>
        <p:spPr>
          <a:xfrm>
            <a:off x="7951394" y="1590675"/>
            <a:ext cx="2183206" cy="2019706"/>
          </a:xfrm>
          <a:prstGeom prst="rect">
            <a:avLst/>
          </a:prstGeom>
          <a:noFill/>
          <a:ln>
            <a:noFill/>
          </a:ln>
        </p:spPr>
      </p:pic>
      <p:pic>
        <p:nvPicPr>
          <p:cNvPr id="79" name="Google Shape;79;p5"/>
          <p:cNvPicPr preferRelativeResize="0"/>
          <p:nvPr/>
        </p:nvPicPr>
        <p:blipFill rotWithShape="1">
          <a:blip r:embed="rId4">
            <a:alphaModFix/>
          </a:blip>
          <a:srcRect/>
          <a:stretch/>
        </p:blipFill>
        <p:spPr>
          <a:xfrm>
            <a:off x="1317587" y="1590675"/>
            <a:ext cx="2211565" cy="2056910"/>
          </a:xfrm>
          <a:prstGeom prst="rect">
            <a:avLst/>
          </a:prstGeom>
          <a:noFill/>
          <a:ln>
            <a:noFill/>
          </a:ln>
        </p:spPr>
      </p:pic>
      <p:pic>
        <p:nvPicPr>
          <p:cNvPr id="80" name="Google Shape;80;p5"/>
          <p:cNvPicPr preferRelativeResize="0"/>
          <p:nvPr/>
        </p:nvPicPr>
        <p:blipFill rotWithShape="1">
          <a:blip r:embed="rId5">
            <a:alphaModFix/>
          </a:blip>
          <a:srcRect/>
          <a:stretch/>
        </p:blipFill>
        <p:spPr>
          <a:xfrm>
            <a:off x="4692361" y="1590675"/>
            <a:ext cx="2045278" cy="2010015"/>
          </a:xfrm>
          <a:prstGeom prst="rect">
            <a:avLst/>
          </a:prstGeom>
          <a:noFill/>
          <a:ln>
            <a:noFill/>
          </a:ln>
        </p:spPr>
      </p:pic>
      <p:sp>
        <p:nvSpPr>
          <p:cNvPr id="81" name="Google Shape;81;p5"/>
          <p:cNvSpPr txBox="1"/>
          <p:nvPr/>
        </p:nvSpPr>
        <p:spPr>
          <a:xfrm>
            <a:off x="1219200" y="4648855"/>
            <a:ext cx="2636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400">
                <a:solidFill>
                  <a:schemeClr val="dk1"/>
                </a:solidFill>
                <a:latin typeface="Calibri"/>
                <a:ea typeface="Calibri"/>
                <a:cs typeface="Calibri"/>
                <a:sym typeface="Calibri"/>
              </a:rPr>
              <a:t>Beschreiben Sie das Problem, das Ihr Produkt oder Ihre Dienstleistung löst</a:t>
            </a:r>
            <a:endParaRPr sz="1400">
              <a:solidFill>
                <a:schemeClr val="dk1"/>
              </a:solidFill>
              <a:latin typeface="Calibri"/>
              <a:ea typeface="Calibri"/>
              <a:cs typeface="Calibri"/>
              <a:sym typeface="Calibri"/>
            </a:endParaRPr>
          </a:p>
        </p:txBody>
      </p:sp>
      <p:sp>
        <p:nvSpPr>
          <p:cNvPr id="82" name="Google Shape;82;p5"/>
          <p:cNvSpPr txBox="1"/>
          <p:nvPr/>
        </p:nvSpPr>
        <p:spPr>
          <a:xfrm>
            <a:off x="4562893" y="4641381"/>
            <a:ext cx="2636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400">
                <a:solidFill>
                  <a:schemeClr val="dk1"/>
                </a:solidFill>
                <a:latin typeface="Calibri"/>
                <a:ea typeface="Calibri"/>
                <a:cs typeface="Calibri"/>
                <a:sym typeface="Calibri"/>
              </a:rPr>
              <a:t>Zeigen Sie, wie sich Ihr Unternehmen von der Konkurrenz unterscheidet</a:t>
            </a:r>
            <a:endParaRPr sz="1400">
              <a:solidFill>
                <a:schemeClr val="dk1"/>
              </a:solidFill>
              <a:latin typeface="Calibri"/>
              <a:ea typeface="Calibri"/>
              <a:cs typeface="Calibri"/>
              <a:sym typeface="Calibri"/>
            </a:endParaRPr>
          </a:p>
        </p:txBody>
      </p:sp>
      <p:sp>
        <p:nvSpPr>
          <p:cNvPr id="83" name="Google Shape;83;p5"/>
          <p:cNvSpPr txBox="1"/>
          <p:nvPr/>
        </p:nvSpPr>
        <p:spPr>
          <a:xfrm>
            <a:off x="7864994" y="4641381"/>
            <a:ext cx="2636520"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400">
                <a:solidFill>
                  <a:schemeClr val="dk1"/>
                </a:solidFill>
                <a:latin typeface="Calibri"/>
                <a:ea typeface="Calibri"/>
                <a:cs typeface="Calibri"/>
                <a:sym typeface="Calibri"/>
              </a:rPr>
              <a:t>Erklären Sie, warum Ihr Produkt oder Ihre Dienstleistung für Ihre Kunden wichtig ist</a:t>
            </a:r>
            <a:endParaRPr sz="1400">
              <a:solidFill>
                <a:schemeClr val="dk1"/>
              </a:solidFill>
              <a:latin typeface="Calibri"/>
              <a:ea typeface="Calibri"/>
              <a:cs typeface="Calibri"/>
              <a:sym typeface="Calibri"/>
            </a:endParaRPr>
          </a:p>
        </p:txBody>
      </p:sp>
      <p:sp>
        <p:nvSpPr>
          <p:cNvPr id="84" name="Google Shape;84;p5"/>
          <p:cNvSpPr txBox="1"/>
          <p:nvPr/>
        </p:nvSpPr>
        <p:spPr>
          <a:xfrm>
            <a:off x="4628389" y="842467"/>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dirty="0">
                <a:solidFill>
                  <a:srgbClr val="93B3D7"/>
                </a:solidFill>
                <a:latin typeface="Calibri"/>
                <a:ea typeface="Calibri"/>
                <a:cs typeface="Calibri"/>
                <a:sym typeface="Calibri"/>
              </a:rPr>
              <a:t>Wertvorschlag</a:t>
            </a:r>
            <a:endParaRPr sz="1600" dirty="0">
              <a:solidFill>
                <a:srgbClr val="93B3D7"/>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6"/>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1800" b="1" i="0">
                <a:solidFill>
                  <a:srgbClr val="006ED5"/>
                </a:solidFill>
                <a:latin typeface="Trebuchet MS"/>
                <a:ea typeface="Trebuchet MS"/>
                <a:cs typeface="Trebuchet MS"/>
                <a:sym typeface="Trebuchet MS"/>
              </a:rPr>
              <a:t>WAS?</a:t>
            </a:r>
            <a:endParaRPr/>
          </a:p>
        </p:txBody>
      </p:sp>
      <p:sp>
        <p:nvSpPr>
          <p:cNvPr id="90" name="Google Shape;90;p6"/>
          <p:cNvSpPr txBox="1"/>
          <p:nvPr/>
        </p:nvSpPr>
        <p:spPr>
          <a:xfrm>
            <a:off x="4204620" y="447675"/>
            <a:ext cx="2514600"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400">
                <a:solidFill>
                  <a:srgbClr val="93B3D7"/>
                </a:solidFill>
                <a:latin typeface="Calibri"/>
                <a:ea typeface="Calibri"/>
                <a:cs typeface="Calibri"/>
                <a:sym typeface="Calibri"/>
              </a:rPr>
              <a:t>Wertvorschlag</a:t>
            </a:r>
            <a:endParaRPr sz="1400">
              <a:solidFill>
                <a:srgbClr val="93B3D7"/>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7"/>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5400" b="1" i="0">
                <a:solidFill>
                  <a:schemeClr val="lt1"/>
                </a:solidFill>
                <a:latin typeface="Trebuchet MS"/>
                <a:ea typeface="Trebuchet MS"/>
                <a:cs typeface="Trebuchet MS"/>
                <a:sym typeface="Trebuchet MS"/>
              </a:rPr>
              <a:t>WER?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p:nvPr/>
        </p:nvSpPr>
        <p:spPr>
          <a:xfrm>
            <a:off x="4191860"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2400" b="1" i="0">
                <a:solidFill>
                  <a:srgbClr val="006ED5"/>
                </a:solidFill>
                <a:latin typeface="Trebuchet MS"/>
                <a:ea typeface="Trebuchet MS"/>
                <a:cs typeface="Trebuchet MS"/>
                <a:sym typeface="Trebuchet MS"/>
              </a:rPr>
              <a:t>WER?</a:t>
            </a:r>
            <a:endParaRPr/>
          </a:p>
        </p:txBody>
      </p:sp>
      <p:grpSp>
        <p:nvGrpSpPr>
          <p:cNvPr id="101" name="Google Shape;101;p8"/>
          <p:cNvGrpSpPr/>
          <p:nvPr/>
        </p:nvGrpSpPr>
        <p:grpSpPr>
          <a:xfrm>
            <a:off x="551138" y="955505"/>
            <a:ext cx="10251528" cy="4740563"/>
            <a:chOff x="1395412" y="2176462"/>
            <a:chExt cx="2752725" cy="2400300"/>
          </a:xfrm>
        </p:grpSpPr>
        <p:sp>
          <p:nvSpPr>
            <p:cNvPr id="102" name="Google Shape;102;p8"/>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03" name="Google Shape;103;p8"/>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04" name="Google Shape;104;p8"/>
          <p:cNvSpPr txBox="1"/>
          <p:nvPr/>
        </p:nvSpPr>
        <p:spPr>
          <a:xfrm>
            <a:off x="3924302" y="495313"/>
            <a:ext cx="35052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800">
                <a:solidFill>
                  <a:srgbClr val="93B3D7"/>
                </a:solidFill>
                <a:latin typeface="Calibri"/>
                <a:ea typeface="Calibri"/>
                <a:cs typeface="Calibri"/>
                <a:sym typeface="Calibri"/>
              </a:rPr>
              <a:t>Ihre Kunden</a:t>
            </a:r>
            <a:endParaRPr sz="1800">
              <a:solidFill>
                <a:srgbClr val="93B3D7"/>
              </a:solidFill>
              <a:latin typeface="Calibri"/>
              <a:ea typeface="Calibri"/>
              <a:cs typeface="Calibri"/>
              <a:sym typeface="Calibri"/>
            </a:endParaRPr>
          </a:p>
        </p:txBody>
      </p:sp>
      <p:sp>
        <p:nvSpPr>
          <p:cNvPr id="105" name="Google Shape;105;p8"/>
          <p:cNvSpPr txBox="1"/>
          <p:nvPr/>
        </p:nvSpPr>
        <p:spPr>
          <a:xfrm>
            <a:off x="838200" y="1285875"/>
            <a:ext cx="9735866" cy="407799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de" sz="1400" dirty="0">
                <a:solidFill>
                  <a:schemeClr val="dk1"/>
                </a:solidFill>
                <a:latin typeface="Calibri"/>
                <a:ea typeface="Calibri"/>
                <a:cs typeface="Calibri"/>
                <a:sym typeface="Calibri"/>
              </a:rPr>
              <a:t>In diesem Teil des Pitch sollten Sie erklären, wer Ihre Kunden sind, wie Sie mit ihnen interagieren und wie Sie sie erreichen.</a:t>
            </a:r>
            <a:endParaRPr sz="1400" dirty="0">
              <a:solidFill>
                <a:srgbClr val="000000"/>
              </a:solidFill>
              <a:latin typeface="Calibri"/>
              <a:ea typeface="Calibri"/>
              <a:cs typeface="Calibri"/>
              <a:sym typeface="Calibri"/>
            </a:endParaRPr>
          </a:p>
          <a:p>
            <a:pPr marL="0" marR="0" lvl="0" indent="0" algn="just" rtl="0">
              <a:spcBef>
                <a:spcPts val="300"/>
              </a:spcBef>
              <a:spcAft>
                <a:spcPts val="0"/>
              </a:spcAft>
              <a:buNone/>
            </a:pPr>
            <a:endParaRPr sz="1400" dirty="0">
              <a:solidFill>
                <a:srgbClr val="000000"/>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Ein </a:t>
            </a:r>
            <a:r>
              <a:rPr lang="de" sz="1400" b="1" dirty="0">
                <a:solidFill>
                  <a:srgbClr val="000000"/>
                </a:solidFill>
                <a:latin typeface="Calibri"/>
                <a:ea typeface="Calibri"/>
                <a:cs typeface="Calibri"/>
                <a:sym typeface="Calibri"/>
              </a:rPr>
              <a:t>Kunde </a:t>
            </a:r>
            <a:r>
              <a:rPr lang="de" sz="1400" dirty="0">
                <a:solidFill>
                  <a:srgbClr val="000000"/>
                </a:solidFill>
                <a:latin typeface="Calibri"/>
                <a:ea typeface="Calibri"/>
                <a:cs typeface="Calibri"/>
                <a:sym typeface="Calibri"/>
              </a:rPr>
              <a:t>ist eine Person, die etwas von einem Unternehmen kauft. Sie sind für Unternehmen von großer Bedeutung, denn wenn niemand ihre Produkte oder Dienstleistungen kaufen würde, würden sie kein Geld verdienen und müssten schließen.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b="1"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b="1" dirty="0">
                <a:solidFill>
                  <a:srgbClr val="000000"/>
                </a:solidFill>
                <a:latin typeface="Calibri"/>
                <a:ea typeface="Calibri"/>
                <a:cs typeface="Calibri"/>
                <a:sym typeface="Calibri"/>
              </a:rPr>
              <a:t>Kundenbeziehungen </a:t>
            </a:r>
            <a:r>
              <a:rPr lang="de" sz="1400" dirty="0">
                <a:solidFill>
                  <a:srgbClr val="000000"/>
                </a:solidFill>
                <a:latin typeface="Calibri"/>
                <a:ea typeface="Calibri"/>
                <a:cs typeface="Calibri"/>
                <a:sym typeface="Calibri"/>
              </a:rPr>
              <a:t>sind die Art und Weise, wie ein Unternehmen mit seinen Kunden interagiert und kommuniziert.</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Unternehmen können Beziehungen zu ihren Kunden aufbauen</a:t>
            </a:r>
            <a:r>
              <a:rPr lang="de" sz="1400" b="1" dirty="0">
                <a:solidFill>
                  <a:srgbClr val="000000"/>
                </a:solidFill>
                <a:latin typeface="Calibri"/>
                <a:ea typeface="Calibri"/>
                <a:cs typeface="Calibri"/>
                <a:sym typeface="Calibri"/>
              </a:rPr>
              <a:t> </a:t>
            </a:r>
            <a:r>
              <a:rPr lang="de" sz="1400" dirty="0">
                <a:solidFill>
                  <a:srgbClr val="000000"/>
                </a:solidFill>
                <a:latin typeface="Calibri"/>
                <a:ea typeface="Calibri"/>
                <a:cs typeface="Calibri"/>
                <a:sym typeface="Calibri"/>
              </a:rPr>
              <a:t>auf unterschiedliche Weise, etwa durch Kundenservice, Werbung und Marketing, Kundenzufriedenheit und Kundenfeedback.</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Wir können Kunden nach verschiedenen Kriterien wie Alter, Interessen, Standort oder Kaufverhalten gruppieren.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b="1" dirty="0">
                <a:solidFill>
                  <a:srgbClr val="000000"/>
                </a:solidFill>
                <a:latin typeface="Calibri"/>
                <a:ea typeface="Calibri"/>
                <a:cs typeface="Calibri"/>
                <a:sym typeface="Calibri"/>
              </a:rPr>
              <a:t>Vertriebskanäle </a:t>
            </a:r>
            <a:r>
              <a:rPr lang="de" sz="1400" dirty="0">
                <a:solidFill>
                  <a:srgbClr val="000000"/>
                </a:solidFill>
                <a:latin typeface="Calibri"/>
                <a:ea typeface="Calibri"/>
                <a:cs typeface="Calibri"/>
                <a:sym typeface="Calibri"/>
              </a:rPr>
              <a:t>sind die Art und Weise, wie ein Unternehmen seine Produkte oder Dienstleistungen an Kunden bringt. Für Unternehmen ist es wichtig, über gute Vertriebskanäle zu verfügen, damit Kunden die Produkte oder Dienstleistungen des Unternehmens einfach und bequem kaufen können.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Es gibt viele Arten von Vertriebskanälen, wie z. B. Direktvertrieb, physische Geschäfte, Online-Verkauf, Großhändler, Distributoren.</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de" sz="1400" dirty="0">
                <a:solidFill>
                  <a:srgbClr val="000000"/>
                </a:solidFill>
                <a:latin typeface="Calibri"/>
                <a:ea typeface="Calibri"/>
                <a:cs typeface="Calibri"/>
                <a:sym typeface="Calibri"/>
              </a:rPr>
              <a:t>Es ist wichtig, jeweils die richtigen Kanäle zu wählen, um möglichst viele Menschen zu erreichen.</a:t>
            </a:r>
            <a:endParaRPr sz="1400" dirty="0">
              <a:solidFill>
                <a:schemeClr val="dk1"/>
              </a:solidFill>
              <a:latin typeface="Calibri"/>
              <a:ea typeface="Calibri"/>
              <a:cs typeface="Calibri"/>
              <a:sym typeface="Calibri"/>
            </a:endParaRPr>
          </a:p>
          <a:p>
            <a:pPr marL="0" marR="0" lvl="0" indent="0" algn="just" rtl="0">
              <a:spcBef>
                <a:spcPts val="1200"/>
              </a:spcBef>
              <a:spcAft>
                <a:spcPts val="0"/>
              </a:spcAft>
              <a:buNone/>
            </a:pPr>
            <a:endParaRPr sz="14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1" name="Google Shape;111;p9"/>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9"/>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9"/>
          <p:cNvSpPr txBox="1"/>
          <p:nvPr/>
        </p:nvSpPr>
        <p:spPr>
          <a:xfrm>
            <a:off x="4782065" y="403758"/>
            <a:ext cx="1835150" cy="572135"/>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de" sz="3550" b="1" i="0" dirty="0">
                <a:solidFill>
                  <a:srgbClr val="006ED5"/>
                </a:solidFill>
                <a:latin typeface="Trebuchet MS"/>
                <a:ea typeface="Trebuchet MS"/>
                <a:cs typeface="Trebuchet MS"/>
                <a:sym typeface="Trebuchet MS"/>
              </a:rPr>
              <a:t>WER?</a:t>
            </a:r>
            <a:endParaRPr dirty="0"/>
          </a:p>
        </p:txBody>
      </p:sp>
      <p:sp>
        <p:nvSpPr>
          <p:cNvPr id="114" name="Google Shape;114;p9"/>
          <p:cNvSpPr txBox="1"/>
          <p:nvPr/>
        </p:nvSpPr>
        <p:spPr>
          <a:xfrm>
            <a:off x="914400" y="3883977"/>
            <a:ext cx="2884338" cy="455253"/>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de" sz="1400" b="1">
                <a:solidFill>
                  <a:srgbClr val="B19400"/>
                </a:solidFill>
                <a:latin typeface="Trebuchet MS"/>
                <a:ea typeface="Trebuchet MS"/>
                <a:cs typeface="Trebuchet MS"/>
                <a:sym typeface="Trebuchet MS"/>
              </a:rPr>
              <a:t>Für wen ist das?</a:t>
            </a:r>
            <a:endParaRPr/>
          </a:p>
          <a:p>
            <a:pPr marL="12700" marR="0" lvl="0" indent="0" algn="ctr" rtl="0">
              <a:lnSpc>
                <a:spcPct val="100000"/>
              </a:lnSpc>
              <a:spcBef>
                <a:spcPts val="90"/>
              </a:spcBef>
              <a:spcAft>
                <a:spcPts val="0"/>
              </a:spcAft>
              <a:buNone/>
            </a:pPr>
            <a:r>
              <a:rPr lang="de" sz="1400" b="1">
                <a:solidFill>
                  <a:srgbClr val="B19400"/>
                </a:solidFill>
                <a:latin typeface="Trebuchet MS"/>
                <a:ea typeface="Trebuchet MS"/>
                <a:cs typeface="Trebuchet MS"/>
                <a:sym typeface="Trebuchet MS"/>
              </a:rPr>
              <a:t>Wer sind Ihre Kunden?</a:t>
            </a:r>
            <a:endParaRPr sz="1400">
              <a:solidFill>
                <a:schemeClr val="dk1"/>
              </a:solidFill>
              <a:latin typeface="Trebuchet MS"/>
              <a:ea typeface="Trebuchet MS"/>
              <a:cs typeface="Trebuchet MS"/>
              <a:sym typeface="Trebuchet MS"/>
            </a:endParaRPr>
          </a:p>
        </p:txBody>
      </p:sp>
      <p:sp>
        <p:nvSpPr>
          <p:cNvPr id="115" name="Google Shape;115;p9"/>
          <p:cNvSpPr txBox="1"/>
          <p:nvPr/>
        </p:nvSpPr>
        <p:spPr>
          <a:xfrm>
            <a:off x="4114800" y="3883977"/>
            <a:ext cx="3254177" cy="442429"/>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de" sz="1400" b="1">
                <a:solidFill>
                  <a:srgbClr val="008545"/>
                </a:solidFill>
                <a:latin typeface="Trebuchet MS"/>
                <a:ea typeface="Trebuchet MS"/>
                <a:cs typeface="Trebuchet MS"/>
                <a:sym typeface="Trebuchet MS"/>
              </a:rPr>
              <a:t>Wie erreichen Sie Ihre Kunden? Wie liefern Sie Ihr Produkt?</a:t>
            </a:r>
            <a:endParaRPr sz="1400">
              <a:solidFill>
                <a:schemeClr val="dk1"/>
              </a:solidFill>
              <a:latin typeface="Trebuchet MS"/>
              <a:ea typeface="Trebuchet MS"/>
              <a:cs typeface="Trebuchet MS"/>
              <a:sym typeface="Trebuchet MS"/>
            </a:endParaRPr>
          </a:p>
        </p:txBody>
      </p:sp>
      <p:sp>
        <p:nvSpPr>
          <p:cNvPr id="116" name="Google Shape;116;p9"/>
          <p:cNvSpPr txBox="1"/>
          <p:nvPr/>
        </p:nvSpPr>
        <p:spPr>
          <a:xfrm>
            <a:off x="7467600" y="3870642"/>
            <a:ext cx="3397045" cy="448071"/>
          </a:xfrm>
          <a:prstGeom prst="rect">
            <a:avLst/>
          </a:prstGeom>
          <a:noFill/>
          <a:ln>
            <a:noFill/>
          </a:ln>
        </p:spPr>
        <p:txBody>
          <a:bodyPr spcFirstLastPara="1" wrap="square" lIns="0" tIns="0" rIns="0" bIns="0" anchor="t" anchorCtr="0">
            <a:spAutoFit/>
          </a:bodyPr>
          <a:lstStyle/>
          <a:p>
            <a:pPr marL="661670" marR="5080" lvl="0" indent="-649605" algn="ctr" rtl="0">
              <a:lnSpc>
                <a:spcPct val="104200"/>
              </a:lnSpc>
              <a:spcBef>
                <a:spcPts val="0"/>
              </a:spcBef>
              <a:spcAft>
                <a:spcPts val="0"/>
              </a:spcAft>
              <a:buNone/>
            </a:pPr>
            <a:r>
              <a:rPr lang="de" sz="1400" b="1" dirty="0">
                <a:solidFill>
                  <a:srgbClr val="EB0000"/>
                </a:solidFill>
                <a:latin typeface="Trebuchet MS"/>
                <a:ea typeface="Trebuchet MS"/>
                <a:cs typeface="Trebuchet MS"/>
                <a:sym typeface="Trebuchet MS"/>
              </a:rPr>
              <a:t>Wie helfen Sie Ihren Kunden?</a:t>
            </a:r>
            <a:endParaRPr sz="1400" b="1" dirty="0">
              <a:solidFill>
                <a:srgbClr val="EB0000"/>
              </a:solidFill>
              <a:latin typeface="Trebuchet MS"/>
              <a:ea typeface="Trebuchet MS"/>
              <a:cs typeface="Trebuchet MS"/>
              <a:sym typeface="Trebuchet MS"/>
            </a:endParaRPr>
          </a:p>
          <a:p>
            <a:pPr marL="661670" marR="5080" lvl="0" indent="-649605" algn="ctr" rtl="0">
              <a:lnSpc>
                <a:spcPct val="104200"/>
              </a:lnSpc>
              <a:spcBef>
                <a:spcPts val="0"/>
              </a:spcBef>
              <a:spcAft>
                <a:spcPts val="0"/>
              </a:spcAft>
              <a:buNone/>
            </a:pPr>
            <a:r>
              <a:rPr lang="de" sz="1400" b="1" dirty="0">
                <a:solidFill>
                  <a:srgbClr val="EB0000"/>
                </a:solidFill>
                <a:latin typeface="Trebuchet MS"/>
                <a:ea typeface="Trebuchet MS"/>
                <a:cs typeface="Trebuchet MS"/>
                <a:sym typeface="Trebuchet MS"/>
              </a:rPr>
              <a:t>Wie werden Sie mit ihnen interagieren?</a:t>
            </a:r>
            <a:endParaRPr sz="1400" dirty="0">
              <a:solidFill>
                <a:schemeClr val="dk1"/>
              </a:solidFill>
              <a:latin typeface="Trebuchet MS"/>
              <a:ea typeface="Trebuchet MS"/>
              <a:cs typeface="Trebuchet MS"/>
              <a:sym typeface="Trebuchet MS"/>
            </a:endParaRPr>
          </a:p>
        </p:txBody>
      </p:sp>
      <p:sp>
        <p:nvSpPr>
          <p:cNvPr id="117" name="Google Shape;117;p9"/>
          <p:cNvSpPr txBox="1"/>
          <p:nvPr/>
        </p:nvSpPr>
        <p:spPr>
          <a:xfrm>
            <a:off x="3841196" y="909211"/>
            <a:ext cx="3716888"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800">
                <a:solidFill>
                  <a:srgbClr val="93B3D7"/>
                </a:solidFill>
                <a:latin typeface="Calibri"/>
                <a:ea typeface="Calibri"/>
                <a:cs typeface="Calibri"/>
                <a:sym typeface="Calibri"/>
              </a:rPr>
              <a:t>Ihre Kunden</a:t>
            </a:r>
            <a:endParaRPr sz="1800">
              <a:solidFill>
                <a:srgbClr val="93B3D7"/>
              </a:solidFill>
              <a:latin typeface="Calibri"/>
              <a:ea typeface="Calibri"/>
              <a:cs typeface="Calibri"/>
              <a:sym typeface="Calibri"/>
            </a:endParaRPr>
          </a:p>
        </p:txBody>
      </p:sp>
      <p:sp>
        <p:nvSpPr>
          <p:cNvPr id="118" name="Google Shape;118;p9"/>
          <p:cNvSpPr txBox="1"/>
          <p:nvPr/>
        </p:nvSpPr>
        <p:spPr>
          <a:xfrm>
            <a:off x="1038957" y="4587484"/>
            <a:ext cx="2542442"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 sz="1600">
                <a:solidFill>
                  <a:schemeClr val="dk1"/>
                </a:solidFill>
                <a:latin typeface="Calibri"/>
                <a:ea typeface="Calibri"/>
                <a:cs typeface="Calibri"/>
                <a:sym typeface="Calibri"/>
              </a:rPr>
              <a:t>Beschreiben Sie Ihre Kunden, ihre Bedürfnisse und Wünsche.</a:t>
            </a:r>
            <a:endParaRPr/>
          </a:p>
        </p:txBody>
      </p:sp>
      <p:sp>
        <p:nvSpPr>
          <p:cNvPr id="119" name="Google Shape;119;p9"/>
          <p:cNvSpPr txBox="1"/>
          <p:nvPr/>
        </p:nvSpPr>
        <p:spPr>
          <a:xfrm>
            <a:off x="4343399" y="4623066"/>
            <a:ext cx="268605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600">
                <a:solidFill>
                  <a:schemeClr val="dk1"/>
                </a:solidFill>
                <a:latin typeface="Calibri"/>
                <a:ea typeface="Calibri"/>
                <a:cs typeface="Calibri"/>
                <a:sym typeface="Calibri"/>
              </a:rPr>
              <a:t>Zeigen Sie die Kanäle auf, über die Sie Ihre Kunden erreichen.</a:t>
            </a:r>
            <a:endParaRPr/>
          </a:p>
        </p:txBody>
      </p:sp>
      <p:sp>
        <p:nvSpPr>
          <p:cNvPr id="120" name="Google Shape;120;p9"/>
          <p:cNvSpPr txBox="1"/>
          <p:nvPr/>
        </p:nvSpPr>
        <p:spPr>
          <a:xfrm>
            <a:off x="7639000" y="4587483"/>
            <a:ext cx="31242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 sz="1600">
                <a:solidFill>
                  <a:schemeClr val="dk1"/>
                </a:solidFill>
                <a:latin typeface="Calibri"/>
                <a:ea typeface="Calibri"/>
                <a:cs typeface="Calibri"/>
                <a:sym typeface="Calibri"/>
              </a:rPr>
              <a:t>Beschreiben Sie, wie Ihr Produkt oder Ihre Dienstleistung Ihren Kunden helfen wird.</a:t>
            </a:r>
            <a:endParaRPr/>
          </a:p>
        </p:txBody>
      </p:sp>
      <p:pic>
        <p:nvPicPr>
          <p:cNvPr id="121" name="Google Shape;121;p9"/>
          <p:cNvPicPr preferRelativeResize="0"/>
          <p:nvPr/>
        </p:nvPicPr>
        <p:blipFill rotWithShape="1">
          <a:blip r:embed="rId3">
            <a:alphaModFix/>
          </a:blip>
          <a:srcRect/>
          <a:stretch/>
        </p:blipFill>
        <p:spPr>
          <a:xfrm>
            <a:off x="4676532" y="1710892"/>
            <a:ext cx="2130711" cy="1905000"/>
          </a:xfrm>
          <a:prstGeom prst="rect">
            <a:avLst/>
          </a:prstGeom>
          <a:noFill/>
          <a:ln>
            <a:noFill/>
          </a:ln>
        </p:spPr>
      </p:pic>
      <p:pic>
        <p:nvPicPr>
          <p:cNvPr id="122" name="Google Shape;122;p9"/>
          <p:cNvPicPr preferRelativeResize="0"/>
          <p:nvPr/>
        </p:nvPicPr>
        <p:blipFill rotWithShape="1">
          <a:blip r:embed="rId4">
            <a:alphaModFix/>
          </a:blip>
          <a:srcRect l="13177" t="11591" r="6006"/>
          <a:stretch/>
        </p:blipFill>
        <p:spPr>
          <a:xfrm>
            <a:off x="7935684" y="1495889"/>
            <a:ext cx="2220623" cy="2191262"/>
          </a:xfrm>
          <a:prstGeom prst="rect">
            <a:avLst/>
          </a:prstGeom>
          <a:noFill/>
          <a:ln>
            <a:noFill/>
          </a:ln>
        </p:spPr>
      </p:pic>
      <p:pic>
        <p:nvPicPr>
          <p:cNvPr id="123" name="Google Shape;123;p9"/>
          <p:cNvPicPr preferRelativeResize="0"/>
          <p:nvPr/>
        </p:nvPicPr>
        <p:blipFill rotWithShape="1">
          <a:blip r:embed="rId5">
            <a:alphaModFix/>
          </a:blip>
          <a:srcRect l="5000" r="3487"/>
          <a:stretch/>
        </p:blipFill>
        <p:spPr>
          <a:xfrm>
            <a:off x="1295400" y="1590675"/>
            <a:ext cx="2209800" cy="205254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1531</Words>
  <Application>Microsoft Macintosh PowerPoint</Application>
  <PresentationFormat>Personalizzato</PresentationFormat>
  <Paragraphs>130</Paragraphs>
  <Slides>22</Slides>
  <Notes>22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Arial</vt:lpstr>
      <vt:lpstr>Calibri</vt:lpstr>
      <vt:lpstr>Noto Sans Symbols</vt:lpstr>
      <vt:lpstr>Times New Roman</vt:lpstr>
      <vt:lpstr>Trebuchet MS</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Riccardo</cp:lastModifiedBy>
  <cp:revision>11</cp:revision>
  <dcterms:created xsi:type="dcterms:W3CDTF">2023-05-26T09:28:53Z</dcterms:created>
  <dcterms:modified xsi:type="dcterms:W3CDTF">2024-03-22T14:37:33Z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2023-05-26T00:00:00Z</vt:filetime>
  </property>
  <property fmtid="{D5CDD505-2E9C-101B-9397-08002B2CF9AE}" pid="3" name="Creator">
    <vt:lpwstr>pdf-lib (https://github.com/Hopding/pdf-lib)</vt:lpwstr>
  </property>
  <property fmtid="{D5CDD505-2E9C-101B-9397-08002B2CF9AE}" pid="4" name="LastSaved">
    <vt:filetime>2023-05-26T00:00:00Z</vt:filetime>
  </property>
</Properties>
</file>