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1430000" cy="6076950"/>
  <p:notesSz cx="11430000" cy="60769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j2d+beZUZ2QxelElL92M39wDV2L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C0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91" y="6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905375" y="455750"/>
            <a:ext cx="7620375" cy="22788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1143000" y="2886550"/>
            <a:ext cx="9144000" cy="273462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 name="Google Shape;40;p1: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0: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10: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1: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2: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3: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3: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4: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14: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5: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15: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6: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6: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7: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7: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8: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18: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9: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19: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2: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p20: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7" name="Google Shape;227;p20: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1: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2" name="Google Shape;242;p21: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2: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22: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3: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3" name="Google Shape;53;p3: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4: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8" name="Google Shape;58;p4: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5: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8" name="Google Shape;68;p5: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6: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6: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7: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7: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8: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9:notes"/>
          <p:cNvSpPr txBox="1">
            <a:spLocks noGrp="1"/>
          </p:cNvSpPr>
          <p:nvPr>
            <p:ph type="body" idx="1"/>
          </p:nvPr>
        </p:nvSpPr>
        <p:spPr>
          <a:xfrm>
            <a:off x="1143000" y="2886550"/>
            <a:ext cx="9144000" cy="273462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9:notes"/>
          <p:cNvSpPr>
            <a:spLocks noGrp="1" noRot="1" noChangeAspect="1"/>
          </p:cNvSpPr>
          <p:nvPr>
            <p:ph type="sldImg" idx="2"/>
          </p:nvPr>
        </p:nvSpPr>
        <p:spPr>
          <a:xfrm>
            <a:off x="3571875" y="455613"/>
            <a:ext cx="4286250" cy="22796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2"/>
        <p:cNvGrpSpPr/>
        <p:nvPr/>
      </p:nvGrpSpPr>
      <p:grpSpPr>
        <a:xfrm>
          <a:off x="0" y="0"/>
          <a:ext cx="0" cy="0"/>
          <a:chOff x="0" y="0"/>
          <a:chExt cx="0" cy="0"/>
        </a:xfrm>
      </p:grpSpPr>
      <p:pic>
        <p:nvPicPr>
          <p:cNvPr id="13" name="Google Shape;13;p24"/>
          <p:cNvPicPr preferRelativeResize="0"/>
          <p:nvPr/>
        </p:nvPicPr>
        <p:blipFill rotWithShape="1">
          <a:blip r:embed="rId2">
            <a:alphaModFix/>
          </a:blip>
          <a:srcRect/>
          <a:stretch/>
        </p:blipFill>
        <p:spPr>
          <a:xfrm rot="5400000">
            <a:off x="10123532" y="131809"/>
            <a:ext cx="1447801" cy="1165135"/>
          </a:xfrm>
          <a:prstGeom prst="rect">
            <a:avLst/>
          </a:prstGeom>
          <a:noFill/>
          <a:ln>
            <a:noFill/>
          </a:ln>
        </p:spPr>
      </p:pic>
      <p:pic>
        <p:nvPicPr>
          <p:cNvPr id="14" name="Google Shape;14;p24"/>
          <p:cNvPicPr preferRelativeResize="0"/>
          <p:nvPr/>
        </p:nvPicPr>
        <p:blipFill rotWithShape="1">
          <a:blip r:embed="rId3">
            <a:alphaModFix/>
          </a:blip>
          <a:srcRect/>
          <a:stretch/>
        </p:blipFill>
        <p:spPr>
          <a:xfrm>
            <a:off x="0" y="5191125"/>
            <a:ext cx="883169" cy="895350"/>
          </a:xfrm>
          <a:prstGeom prst="rect">
            <a:avLst/>
          </a:prstGeom>
          <a:noFill/>
          <a:ln>
            <a:noFill/>
          </a:ln>
        </p:spPr>
      </p:pic>
      <p:pic>
        <p:nvPicPr>
          <p:cNvPr id="15" name="Google Shape;15;p24"/>
          <p:cNvPicPr preferRelativeResize="0"/>
          <p:nvPr/>
        </p:nvPicPr>
        <p:blipFill rotWithShape="1">
          <a:blip r:embed="rId4">
            <a:alphaModFix/>
          </a:blip>
          <a:srcRect/>
          <a:stretch/>
        </p:blipFill>
        <p:spPr>
          <a:xfrm>
            <a:off x="10287000" y="4791075"/>
            <a:ext cx="1174821" cy="1276350"/>
          </a:xfrm>
          <a:prstGeom prst="rect">
            <a:avLst/>
          </a:prstGeom>
          <a:noFill/>
          <a:ln>
            <a:noFill/>
          </a:ln>
        </p:spPr>
      </p:pic>
      <p:sp>
        <p:nvSpPr>
          <p:cNvPr id="16" name="Google Shape;16;p24"/>
          <p:cNvSpPr/>
          <p:nvPr/>
        </p:nvSpPr>
        <p:spPr>
          <a:xfrm>
            <a:off x="0" y="0"/>
            <a:ext cx="11405191" cy="6076950"/>
          </a:xfrm>
          <a:prstGeom prst="frame">
            <a:avLst>
              <a:gd name="adj1" fmla="val 3227"/>
            </a:avLst>
          </a:prstGeom>
          <a:solidFill>
            <a:schemeClr val="lt1"/>
          </a:solidFill>
          <a:ln w="76200" cap="flat" cmpd="sng">
            <a:solidFill>
              <a:srgbClr val="004AA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obj">
  <p:cSld name="OBJECT">
    <p:spTree>
      <p:nvGrpSpPr>
        <p:cNvPr id="1" name="Shape 17"/>
        <p:cNvGrpSpPr/>
        <p:nvPr/>
      </p:nvGrpSpPr>
      <p:grpSpPr>
        <a:xfrm>
          <a:off x="0" y="0"/>
          <a:ext cx="0" cy="0"/>
          <a:chOff x="0" y="0"/>
          <a:chExt cx="0" cy="0"/>
        </a:xfrm>
      </p:grpSpPr>
      <p:sp>
        <p:nvSpPr>
          <p:cNvPr id="18" name="Google Shape;18;p25"/>
          <p:cNvSpPr txBox="1">
            <a:spLocks noGrp="1"/>
          </p:cNvSpPr>
          <p:nvPr>
            <p:ph type="ctrTitle"/>
          </p:nvPr>
        </p:nvSpPr>
        <p:spPr>
          <a:xfrm>
            <a:off x="670421" y="1603026"/>
            <a:ext cx="10089157" cy="68135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b="0" i="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5"/>
          <p:cNvSpPr txBox="1">
            <a:spLocks noGrp="1"/>
          </p:cNvSpPr>
          <p:nvPr>
            <p:ph type="subTitle" idx="1"/>
          </p:nvPr>
        </p:nvSpPr>
        <p:spPr>
          <a:xfrm>
            <a:off x="1714500" y="3367532"/>
            <a:ext cx="8001000" cy="150336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5"/>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5"/>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5"/>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a:t>
            </a:fld>
            <a:endParaRPr sz="1800" b="0" i="0" u="none" strike="noStrike" cap="none">
              <a:latin typeface="Calibri"/>
              <a:ea typeface="Calibri"/>
              <a:cs typeface="Calibri"/>
              <a:sym typeface="Calibri"/>
            </a:endParaRPr>
          </a:p>
        </p:txBody>
      </p:sp>
      <p:sp>
        <p:nvSpPr>
          <p:cNvPr id="23" name="Google Shape;23;p25"/>
          <p:cNvSpPr/>
          <p:nvPr/>
        </p:nvSpPr>
        <p:spPr>
          <a:xfrm>
            <a:off x="12405" y="0"/>
            <a:ext cx="11430000" cy="6076950"/>
          </a:xfrm>
          <a:prstGeom prst="rect">
            <a:avLst/>
          </a:prstGeom>
          <a:solidFill>
            <a:srgbClr val="0070C0"/>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4"/>
        <p:cNvGrpSpPr/>
        <p:nvPr/>
      </p:nvGrpSpPr>
      <p:grpSpPr>
        <a:xfrm>
          <a:off x="0" y="0"/>
          <a:ext cx="0" cy="0"/>
          <a:chOff x="0" y="0"/>
          <a:chExt cx="0" cy="0"/>
        </a:xfrm>
      </p:grpSpPr>
      <p:sp>
        <p:nvSpPr>
          <p:cNvPr id="25" name="Google Shape;25;p26"/>
          <p:cNvSpPr txBox="1">
            <a:spLocks noGrp="1"/>
          </p:cNvSpPr>
          <p:nvPr>
            <p:ph type="title"/>
          </p:nvPr>
        </p:nvSpPr>
        <p:spPr>
          <a:xfrm>
            <a:off x="1375866" y="455834"/>
            <a:ext cx="8678267" cy="114363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sz="3550" b="1" i="0">
                <a:solidFill>
                  <a:srgbClr val="006ED5"/>
                </a:solidFill>
                <a:latin typeface="Trebuchet MS"/>
                <a:ea typeface="Trebuchet MS"/>
                <a:cs typeface="Trebuchet MS"/>
                <a:sym typeface="Trebuchet MS"/>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26"/>
          <p:cNvSpPr txBox="1">
            <a:spLocks noGrp="1"/>
          </p:cNvSpPr>
          <p:nvPr>
            <p:ph type="body" idx="1"/>
          </p:nvPr>
        </p:nvSpPr>
        <p:spPr>
          <a:xfrm>
            <a:off x="571500" y="1383093"/>
            <a:ext cx="4972050" cy="3968877"/>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7" name="Google Shape;27;p26"/>
          <p:cNvSpPr txBox="1">
            <a:spLocks noGrp="1"/>
          </p:cNvSpPr>
          <p:nvPr>
            <p:ph type="body" idx="2"/>
          </p:nvPr>
        </p:nvSpPr>
        <p:spPr>
          <a:xfrm>
            <a:off x="5886450" y="1383093"/>
            <a:ext cx="4972050" cy="3968877"/>
          </a:xfrm>
          <a:prstGeom prst="rect">
            <a:avLst/>
          </a:prstGeom>
          <a:noFill/>
          <a:ln>
            <a:noFill/>
          </a:ln>
        </p:spPr>
        <p:txBody>
          <a:bodyPr spcFirstLastPara="1" wrap="square" lIns="0" tIns="0" rIns="0" bIns="0" anchor="t" anchorCtr="0">
            <a:sp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8" name="Google Shape;28;p26"/>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6"/>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26"/>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
        <p:nvSpPr>
          <p:cNvPr id="31" name="Google Shape;31;p26"/>
          <p:cNvSpPr/>
          <p:nvPr/>
        </p:nvSpPr>
        <p:spPr>
          <a:xfrm>
            <a:off x="152400" y="142875"/>
            <a:ext cx="11125200" cy="5791200"/>
          </a:xfrm>
          <a:prstGeom prst="rect">
            <a:avLst/>
          </a:prstGeom>
          <a:solidFill>
            <a:schemeClr val="lt1"/>
          </a:solidFill>
          <a:ln w="38100" cap="flat" cmpd="sng">
            <a:solidFill>
              <a:srgbClr val="00803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32" name="Google Shape;32;p26"/>
          <p:cNvPicPr preferRelativeResize="0"/>
          <p:nvPr/>
        </p:nvPicPr>
        <p:blipFill rotWithShape="1">
          <a:blip r:embed="rId2">
            <a:alphaModFix/>
          </a:blip>
          <a:srcRect/>
          <a:stretch/>
        </p:blipFill>
        <p:spPr>
          <a:xfrm>
            <a:off x="1858599" y="178742"/>
            <a:ext cx="639822" cy="669287"/>
          </a:xfrm>
          <a:prstGeom prst="rect">
            <a:avLst/>
          </a:prstGeom>
          <a:noFill/>
          <a:ln>
            <a:noFill/>
          </a:ln>
        </p:spPr>
      </p:pic>
      <p:pic>
        <p:nvPicPr>
          <p:cNvPr id="33" name="Google Shape;33;p26"/>
          <p:cNvPicPr preferRelativeResize="0"/>
          <p:nvPr/>
        </p:nvPicPr>
        <p:blipFill rotWithShape="1">
          <a:blip r:embed="rId3">
            <a:alphaModFix/>
          </a:blip>
          <a:srcRect/>
          <a:stretch/>
        </p:blipFill>
        <p:spPr>
          <a:xfrm>
            <a:off x="369684" y="348647"/>
            <a:ext cx="1417244" cy="338004"/>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4"/>
        <p:cNvGrpSpPr/>
        <p:nvPr/>
      </p:nvGrpSpPr>
      <p:grpSpPr>
        <a:xfrm>
          <a:off x="0" y="0"/>
          <a:ext cx="0" cy="0"/>
          <a:chOff x="0" y="0"/>
          <a:chExt cx="0" cy="0"/>
        </a:xfrm>
      </p:grpSpPr>
      <p:sp>
        <p:nvSpPr>
          <p:cNvPr id="35" name="Google Shape;35;p27"/>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7"/>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400"/>
              <a:buNone/>
              <a:defRPr>
                <a:solidFill>
                  <a:srgbClr val="888888"/>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7"/>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es-ES"/>
              <a:t>‹#›</a:t>
            </a:fld>
            <a:endParaRPr sz="1800">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3"/>
          <p:cNvSpPr txBox="1">
            <a:spLocks noGrp="1"/>
          </p:cNvSpPr>
          <p:nvPr>
            <p:ph type="title"/>
          </p:nvPr>
        </p:nvSpPr>
        <p:spPr>
          <a:xfrm>
            <a:off x="1375866" y="455834"/>
            <a:ext cx="8678267" cy="1143635"/>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3550" b="1" i="0" u="none" strike="noStrike" cap="none">
                <a:solidFill>
                  <a:srgbClr val="006ED5"/>
                </a:solidFill>
                <a:latin typeface="Trebuchet MS"/>
                <a:ea typeface="Trebuchet MS"/>
                <a:cs typeface="Trebuchet MS"/>
                <a:sym typeface="Trebuchet M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3"/>
          <p:cNvSpPr txBox="1">
            <a:spLocks noGrp="1"/>
          </p:cNvSpPr>
          <p:nvPr>
            <p:ph type="body" idx="1"/>
          </p:nvPr>
        </p:nvSpPr>
        <p:spPr>
          <a:xfrm>
            <a:off x="670421" y="2738882"/>
            <a:ext cx="10089157" cy="1844675"/>
          </a:xfrm>
          <a:prstGeom prst="rect">
            <a:avLst/>
          </a:prstGeom>
          <a:noFill/>
          <a:ln>
            <a:noFill/>
          </a:ln>
        </p:spPr>
        <p:txBody>
          <a:bodyPr spcFirstLastPara="1" wrap="square" lIns="0" tIns="0" rIns="0" bIns="0" anchor="t" anchorCtr="0">
            <a:sp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8" name="Google Shape;8;p23"/>
          <p:cNvSpPr txBox="1">
            <a:spLocks noGrp="1"/>
          </p:cNvSpPr>
          <p:nvPr>
            <p:ph type="ftr" idx="11"/>
          </p:nvPr>
        </p:nvSpPr>
        <p:spPr>
          <a:xfrm>
            <a:off x="3886200" y="5592508"/>
            <a:ext cx="3657600" cy="300672"/>
          </a:xfrm>
          <a:prstGeom prst="rect">
            <a:avLst/>
          </a:prstGeom>
          <a:noFill/>
          <a:ln>
            <a:noFill/>
          </a:ln>
        </p:spPr>
        <p:txBody>
          <a:bodyPr spcFirstLastPara="1" wrap="square" lIns="0" tIns="0" rIns="0" bIns="0" anchor="t" anchorCtr="0">
            <a:spAutoFit/>
          </a:bodyPr>
          <a:lstStyle>
            <a:lvl1pPr marR="0" lvl="0" algn="ctr"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3"/>
          <p:cNvSpPr txBox="1">
            <a:spLocks noGrp="1"/>
          </p:cNvSpPr>
          <p:nvPr>
            <p:ph type="dt" idx="10"/>
          </p:nvPr>
        </p:nvSpPr>
        <p:spPr>
          <a:xfrm>
            <a:off x="571500" y="5592508"/>
            <a:ext cx="2628900" cy="300672"/>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3"/>
          <p:cNvSpPr txBox="1">
            <a:spLocks noGrp="1"/>
          </p:cNvSpPr>
          <p:nvPr>
            <p:ph type="sldNum" idx="12"/>
          </p:nvPr>
        </p:nvSpPr>
        <p:spPr>
          <a:xfrm>
            <a:off x="8229600" y="5592508"/>
            <a:ext cx="2628900" cy="300672"/>
          </a:xfrm>
          <a:prstGeom prst="rect">
            <a:avLst/>
          </a:prstGeom>
          <a:noFill/>
          <a:ln>
            <a:noFill/>
          </a:ln>
        </p:spPr>
        <p:txBody>
          <a:bodyPr spcFirstLastPara="1" wrap="square" lIns="0" tIns="0" rIns="0" bIns="0" anchor="t" anchorCtr="0">
            <a:spAutoFit/>
          </a:bodyPr>
          <a:lstStyle>
            <a:lvl1pPr marL="0" marR="0" lvl="0" indent="0" algn="r" rtl="0">
              <a:spcBef>
                <a:spcPts val="0"/>
              </a:spcBef>
              <a:buNone/>
              <a:defRPr sz="1800" b="0" i="0" u="none" strike="noStrike" cap="none">
                <a:solidFill>
                  <a:srgbClr val="888888"/>
                </a:solidFill>
                <a:latin typeface="Calibri"/>
                <a:ea typeface="Calibri"/>
                <a:cs typeface="Calibri"/>
                <a:sym typeface="Calibri"/>
              </a:defRPr>
            </a:lvl1pPr>
            <a:lvl2pPr marL="0" marR="0" lvl="1" indent="0" algn="r" rtl="0">
              <a:spcBef>
                <a:spcPts val="0"/>
              </a:spcBef>
              <a:buNone/>
              <a:defRPr sz="1800" b="0" i="0" u="none" strike="noStrike" cap="none">
                <a:solidFill>
                  <a:srgbClr val="888888"/>
                </a:solidFill>
                <a:latin typeface="Calibri"/>
                <a:ea typeface="Calibri"/>
                <a:cs typeface="Calibri"/>
                <a:sym typeface="Calibri"/>
              </a:defRPr>
            </a:lvl2pPr>
            <a:lvl3pPr marL="0" marR="0" lvl="2" indent="0" algn="r" rtl="0">
              <a:spcBef>
                <a:spcPts val="0"/>
              </a:spcBef>
              <a:buNone/>
              <a:defRPr sz="1800" b="0" i="0" u="none" strike="noStrike" cap="none">
                <a:solidFill>
                  <a:srgbClr val="888888"/>
                </a:solidFill>
                <a:latin typeface="Calibri"/>
                <a:ea typeface="Calibri"/>
                <a:cs typeface="Calibri"/>
                <a:sym typeface="Calibri"/>
              </a:defRPr>
            </a:lvl3pPr>
            <a:lvl4pPr marL="0" marR="0" lvl="3" indent="0" algn="r" rtl="0">
              <a:spcBef>
                <a:spcPts val="0"/>
              </a:spcBef>
              <a:buNone/>
              <a:defRPr sz="1800" b="0" i="0" u="none" strike="noStrike" cap="none">
                <a:solidFill>
                  <a:srgbClr val="888888"/>
                </a:solidFill>
                <a:latin typeface="Calibri"/>
                <a:ea typeface="Calibri"/>
                <a:cs typeface="Calibri"/>
                <a:sym typeface="Calibri"/>
              </a:defRPr>
            </a:lvl4pPr>
            <a:lvl5pPr marL="0" marR="0" lvl="4" indent="0" algn="r" rtl="0">
              <a:spcBef>
                <a:spcPts val="0"/>
              </a:spcBef>
              <a:buNone/>
              <a:defRPr sz="1800" b="0" i="0" u="none" strike="noStrike" cap="none">
                <a:solidFill>
                  <a:srgbClr val="888888"/>
                </a:solidFill>
                <a:latin typeface="Calibri"/>
                <a:ea typeface="Calibri"/>
                <a:cs typeface="Calibri"/>
                <a:sym typeface="Calibri"/>
              </a:defRPr>
            </a:lvl5pPr>
            <a:lvl6pPr marL="0" marR="0" lvl="5" indent="0" algn="r" rtl="0">
              <a:spcBef>
                <a:spcPts val="0"/>
              </a:spcBef>
              <a:buNone/>
              <a:defRPr sz="1800" b="0" i="0" u="none" strike="noStrike" cap="none">
                <a:solidFill>
                  <a:srgbClr val="888888"/>
                </a:solidFill>
                <a:latin typeface="Calibri"/>
                <a:ea typeface="Calibri"/>
                <a:cs typeface="Calibri"/>
                <a:sym typeface="Calibri"/>
              </a:defRPr>
            </a:lvl6pPr>
            <a:lvl7pPr marL="0" marR="0" lvl="6" indent="0" algn="r" rtl="0">
              <a:spcBef>
                <a:spcPts val="0"/>
              </a:spcBef>
              <a:buNone/>
              <a:defRPr sz="1800" b="0" i="0" u="none" strike="noStrike" cap="none">
                <a:solidFill>
                  <a:srgbClr val="888888"/>
                </a:solidFill>
                <a:latin typeface="Calibri"/>
                <a:ea typeface="Calibri"/>
                <a:cs typeface="Calibri"/>
                <a:sym typeface="Calibri"/>
              </a:defRPr>
            </a:lvl7pPr>
            <a:lvl8pPr marL="0" marR="0" lvl="7" indent="0" algn="r" rtl="0">
              <a:spcBef>
                <a:spcPts val="0"/>
              </a:spcBef>
              <a:buNone/>
              <a:defRPr sz="1800" b="0" i="0" u="none" strike="noStrike" cap="none">
                <a:solidFill>
                  <a:srgbClr val="888888"/>
                </a:solidFill>
                <a:latin typeface="Calibri"/>
                <a:ea typeface="Calibri"/>
                <a:cs typeface="Calibri"/>
                <a:sym typeface="Calibri"/>
              </a:defRPr>
            </a:lvl8pPr>
            <a:lvl9pPr marL="0" marR="0" lvl="8" indent="0" algn="r" rtl="0">
              <a:spcBef>
                <a:spcPts val="0"/>
              </a:spcBef>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a:t>
            </a:fld>
            <a:endParaRPr/>
          </a:p>
        </p:txBody>
      </p:sp>
      <p:pic>
        <p:nvPicPr>
          <p:cNvPr id="11" name="Google Shape;11;p23"/>
          <p:cNvPicPr preferRelativeResize="0"/>
          <p:nvPr/>
        </p:nvPicPr>
        <p:blipFill rotWithShape="1">
          <a:blip r:embed="rId6">
            <a:alphaModFix/>
          </a:blip>
          <a:srcRect/>
          <a:stretch/>
        </p:blipFill>
        <p:spPr>
          <a:xfrm>
            <a:off x="381000" y="295275"/>
            <a:ext cx="1376916" cy="6858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6.png"/><Relationship Id="rId4" Type="http://schemas.openxmlformats.org/officeDocument/2006/relationships/image" Target="../media/image25.png"/></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3" name="Google Shape;43;p1"/>
          <p:cNvSpPr txBox="1"/>
          <p:nvPr/>
        </p:nvSpPr>
        <p:spPr>
          <a:xfrm>
            <a:off x="1752598" y="4759514"/>
            <a:ext cx="7924800" cy="830956"/>
          </a:xfrm>
          <a:prstGeom prst="rect">
            <a:avLst/>
          </a:prstGeom>
          <a:noFill/>
          <a:ln>
            <a:noFill/>
          </a:ln>
        </p:spPr>
        <p:txBody>
          <a:bodyPr spcFirstLastPara="1" wrap="square" lIns="91425" tIns="45700" rIns="91425" bIns="45700" anchor="t" anchorCtr="0">
            <a:spAutoFit/>
          </a:bodyPr>
          <a:lstStyle/>
          <a:p>
            <a:pPr marR="0" lvl="0" algn="ctr" rtl="0">
              <a:spcBef>
                <a:spcPts val="0"/>
              </a:spcBef>
              <a:spcAft>
                <a:spcPts val="0"/>
              </a:spcAft>
              <a:buNone/>
            </a:pPr>
            <a:r>
              <a:rPr lang="lv-LV" sz="1200" b="1" i="0" u="none" strike="noStrike" cap="none" dirty="0">
                <a:solidFill>
                  <a:srgbClr val="000000"/>
                </a:solidFill>
                <a:latin typeface="Calibri"/>
                <a:ea typeface="Calibri"/>
                <a:cs typeface="Calibri"/>
                <a:sym typeface="Calibri"/>
              </a:rPr>
              <a:t>Uzņēmējdarbības domāšanas un pašapziņas </a:t>
            </a:r>
          </a:p>
          <a:p>
            <a:pPr marL="0" marR="0" lvl="0" indent="0" algn="ctr" rtl="0">
              <a:spcBef>
                <a:spcPts val="0"/>
              </a:spcBef>
              <a:spcAft>
                <a:spcPts val="0"/>
              </a:spcAft>
              <a:buNone/>
            </a:pPr>
            <a:r>
              <a:rPr lang="lv-LV" sz="1200" b="1" i="0" u="none" strike="noStrike" cap="none" dirty="0">
                <a:solidFill>
                  <a:srgbClr val="000000"/>
                </a:solidFill>
                <a:latin typeface="Calibri"/>
                <a:ea typeface="Calibri"/>
                <a:cs typeface="Calibri"/>
                <a:sym typeface="Calibri"/>
              </a:rPr>
              <a:t>veicināšana bērnos - EMPOW4KIDS</a:t>
            </a:r>
          </a:p>
          <a:p>
            <a:pPr marL="0" marR="0" lvl="0" indent="0" algn="ctr" rtl="0">
              <a:spcBef>
                <a:spcPts val="0"/>
              </a:spcBef>
              <a:spcAft>
                <a:spcPts val="0"/>
              </a:spcAft>
              <a:buNone/>
            </a:pPr>
            <a:r>
              <a:rPr lang="es-ES" sz="1200" b="0" i="1" u="none" strike="noStrike" cap="none" dirty="0">
                <a:solidFill>
                  <a:srgbClr val="000000"/>
                </a:solidFill>
                <a:latin typeface="Calibri"/>
                <a:ea typeface="Calibri"/>
                <a:cs typeface="Calibri"/>
                <a:sym typeface="Calibri"/>
              </a:rPr>
              <a:t>ERASMUS+ KA220-SCH - </a:t>
            </a:r>
            <a:r>
              <a:rPr lang="es-ES" sz="1200" b="0" i="1" u="none" strike="noStrike" cap="none" dirty="0" err="1">
                <a:solidFill>
                  <a:srgbClr val="000000"/>
                </a:solidFill>
                <a:latin typeface="Calibri"/>
                <a:ea typeface="Calibri"/>
                <a:cs typeface="Calibri"/>
                <a:sym typeface="Calibri"/>
              </a:rPr>
              <a:t>Cooperation</a:t>
            </a:r>
            <a:r>
              <a:rPr lang="es-ES" sz="1200" b="0" i="1" u="none" strike="noStrike" cap="none" dirty="0">
                <a:solidFill>
                  <a:srgbClr val="000000"/>
                </a:solidFill>
                <a:latin typeface="Calibri"/>
                <a:ea typeface="Calibri"/>
                <a:cs typeface="Calibri"/>
                <a:sym typeface="Calibri"/>
              </a:rPr>
              <a:t> </a:t>
            </a:r>
            <a:r>
              <a:rPr lang="es-ES" sz="1200" b="0" i="1" u="none" strike="noStrike" cap="none" dirty="0" err="1">
                <a:solidFill>
                  <a:srgbClr val="000000"/>
                </a:solidFill>
                <a:latin typeface="Calibri"/>
                <a:ea typeface="Calibri"/>
                <a:cs typeface="Calibri"/>
                <a:sym typeface="Calibri"/>
              </a:rPr>
              <a:t>partnerships</a:t>
            </a:r>
            <a:r>
              <a:rPr lang="es-ES" sz="1200" b="0" i="1" u="none" strike="noStrike" cap="none" dirty="0">
                <a:solidFill>
                  <a:srgbClr val="000000"/>
                </a:solidFill>
                <a:latin typeface="Calibri"/>
                <a:ea typeface="Calibri"/>
                <a:cs typeface="Calibri"/>
                <a:sym typeface="Calibri"/>
              </a:rPr>
              <a:t> in </a:t>
            </a:r>
            <a:r>
              <a:rPr lang="es-ES" sz="1200" b="0" i="1" u="none" strike="noStrike" cap="none" dirty="0" err="1">
                <a:solidFill>
                  <a:srgbClr val="000000"/>
                </a:solidFill>
                <a:latin typeface="Calibri"/>
                <a:ea typeface="Calibri"/>
                <a:cs typeface="Calibri"/>
                <a:sym typeface="Calibri"/>
              </a:rPr>
              <a:t>school</a:t>
            </a:r>
            <a:r>
              <a:rPr lang="es-ES" sz="1200" b="0" i="1" u="none" strike="noStrike" cap="none" dirty="0">
                <a:solidFill>
                  <a:srgbClr val="000000"/>
                </a:solidFill>
                <a:latin typeface="Calibri"/>
                <a:ea typeface="Calibri"/>
                <a:cs typeface="Calibri"/>
                <a:sym typeface="Calibri"/>
              </a:rPr>
              <a:t> </a:t>
            </a:r>
            <a:r>
              <a:rPr lang="es-ES" sz="1200" b="0" i="1" u="none" strike="noStrike" cap="none" dirty="0" err="1">
                <a:solidFill>
                  <a:srgbClr val="000000"/>
                </a:solidFill>
                <a:latin typeface="Calibri"/>
                <a:ea typeface="Calibri"/>
                <a:cs typeface="Calibri"/>
                <a:sym typeface="Calibri"/>
              </a:rPr>
              <a:t>education</a:t>
            </a:r>
            <a:endParaRPr sz="1200" b="0" i="0" u="none" strike="noStrike" cap="none" dirty="0">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es-ES" sz="1200" b="0" i="1" u="none" strike="noStrike" cap="none" dirty="0">
                <a:solidFill>
                  <a:srgbClr val="000000"/>
                </a:solidFill>
                <a:latin typeface="Calibri"/>
                <a:ea typeface="Calibri"/>
                <a:cs typeface="Calibri"/>
                <a:sym typeface="Calibri"/>
              </a:rPr>
              <a:t> 2021-1-CZ01-KA220-SCH-000032484</a:t>
            </a:r>
            <a:endParaRPr sz="1200" b="0" i="0" u="none" strike="noStrike" cap="none" dirty="0">
              <a:solidFill>
                <a:schemeClr val="dk1"/>
              </a:solidFill>
              <a:latin typeface="Times New Roman"/>
              <a:ea typeface="Times New Roman"/>
              <a:cs typeface="Times New Roman"/>
              <a:sym typeface="Times New Roman"/>
            </a:endParaRPr>
          </a:p>
        </p:txBody>
      </p:sp>
      <p:pic>
        <p:nvPicPr>
          <p:cNvPr id="44" name="Google Shape;44;p1"/>
          <p:cNvPicPr preferRelativeResize="0"/>
          <p:nvPr/>
        </p:nvPicPr>
        <p:blipFill rotWithShape="1">
          <a:blip r:embed="rId3">
            <a:alphaModFix/>
          </a:blip>
          <a:srcRect/>
          <a:stretch/>
        </p:blipFill>
        <p:spPr>
          <a:xfrm>
            <a:off x="8839200" y="5438734"/>
            <a:ext cx="1447800" cy="303472"/>
          </a:xfrm>
          <a:prstGeom prst="rect">
            <a:avLst/>
          </a:prstGeom>
          <a:noFill/>
          <a:ln>
            <a:noFill/>
          </a:ln>
        </p:spPr>
      </p:pic>
      <p:grpSp>
        <p:nvGrpSpPr>
          <p:cNvPr id="3" name="Grupa 2">
            <a:extLst>
              <a:ext uri="{FF2B5EF4-FFF2-40B4-BE49-F238E27FC236}">
                <a16:creationId xmlns:a16="http://schemas.microsoft.com/office/drawing/2014/main" id="{13FCF7AF-2803-7DE7-3A32-CF6D540CBF5D}"/>
              </a:ext>
            </a:extLst>
          </p:cNvPr>
          <p:cNvGrpSpPr/>
          <p:nvPr/>
        </p:nvGrpSpPr>
        <p:grpSpPr>
          <a:xfrm>
            <a:off x="2299177" y="1097616"/>
            <a:ext cx="6831645" cy="3352800"/>
            <a:chOff x="2133600" y="1133475"/>
            <a:chExt cx="6831645" cy="3352800"/>
          </a:xfrm>
        </p:grpSpPr>
        <p:pic>
          <p:nvPicPr>
            <p:cNvPr id="42" name="Google Shape;42;p1"/>
            <p:cNvPicPr preferRelativeResize="0"/>
            <p:nvPr/>
          </p:nvPicPr>
          <p:blipFill rotWithShape="1">
            <a:blip r:embed="rId4">
              <a:alphaModFix/>
            </a:blip>
            <a:srcRect/>
            <a:stretch/>
          </p:blipFill>
          <p:spPr>
            <a:xfrm>
              <a:off x="2133600" y="1133475"/>
              <a:ext cx="6831645" cy="3352800"/>
            </a:xfrm>
            <a:prstGeom prst="rect">
              <a:avLst/>
            </a:prstGeom>
            <a:noFill/>
            <a:ln>
              <a:noFill/>
            </a:ln>
          </p:spPr>
        </p:pic>
        <p:sp>
          <p:nvSpPr>
            <p:cNvPr id="2" name="Ovāls 1">
              <a:extLst>
                <a:ext uri="{FF2B5EF4-FFF2-40B4-BE49-F238E27FC236}">
                  <a16:creationId xmlns:a16="http://schemas.microsoft.com/office/drawing/2014/main" id="{F7FEC968-F527-3BE3-E8ED-8F91C6998253}"/>
                </a:ext>
              </a:extLst>
            </p:cNvPr>
            <p:cNvSpPr/>
            <p:nvPr/>
          </p:nvSpPr>
          <p:spPr>
            <a:xfrm>
              <a:off x="3151362" y="1837204"/>
              <a:ext cx="5149955" cy="1936937"/>
            </a:xfrm>
            <a:prstGeom prst="ellipse">
              <a:avLst/>
            </a:prstGeom>
            <a:solidFill>
              <a:srgbClr val="F5C0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grpSp>
      <p:sp>
        <p:nvSpPr>
          <p:cNvPr id="4" name="TextBox 3">
            <a:extLst>
              <a:ext uri="{FF2B5EF4-FFF2-40B4-BE49-F238E27FC236}">
                <a16:creationId xmlns:a16="http://schemas.microsoft.com/office/drawing/2014/main" id="{0CC866A2-42AD-66C6-368D-C8F91D829E66}"/>
              </a:ext>
            </a:extLst>
          </p:cNvPr>
          <p:cNvSpPr txBox="1"/>
          <p:nvPr/>
        </p:nvSpPr>
        <p:spPr>
          <a:xfrm>
            <a:off x="3285563" y="2046538"/>
            <a:ext cx="4858871" cy="1446550"/>
          </a:xfrm>
          <a:prstGeom prst="rect">
            <a:avLst/>
          </a:prstGeom>
          <a:noFill/>
        </p:spPr>
        <p:txBody>
          <a:bodyPr wrap="square" rtlCol="0">
            <a:spAutoFit/>
          </a:bodyPr>
          <a:lstStyle/>
          <a:p>
            <a:pPr algn="ctr"/>
            <a:r>
              <a:rPr lang="en-US" sz="4400" b="1" dirty="0">
                <a:ln w="22225">
                  <a:solidFill>
                    <a:schemeClr val="accent2"/>
                  </a:solidFill>
                  <a:prstDash val="solid"/>
                </a:ln>
                <a:solidFill>
                  <a:srgbClr val="FF0000"/>
                </a:solidFill>
                <a:effectLst>
                  <a:outerShdw blurRad="50800" dist="38100" dir="2700000" algn="tl" rotWithShape="0">
                    <a:prstClr val="black">
                      <a:alpha val="40000"/>
                    </a:prstClr>
                  </a:outerShdw>
                </a:effectLst>
              </a:rPr>
              <a:t>MANS IDEJAS </a:t>
            </a:r>
          </a:p>
          <a:p>
            <a:pPr algn="ctr"/>
            <a:r>
              <a:rPr lang="en-US" sz="4400" b="1" dirty="0">
                <a:ln w="22225">
                  <a:solidFill>
                    <a:schemeClr val="accent2"/>
                  </a:solidFill>
                  <a:prstDash val="solid"/>
                </a:ln>
                <a:solidFill>
                  <a:srgbClr val="FF0000"/>
                </a:solidFill>
                <a:effectLst>
                  <a:outerShdw blurRad="50800" dist="38100" dir="2700000" algn="tl" rotWithShape="0">
                    <a:prstClr val="black">
                      <a:alpha val="40000"/>
                    </a:prstClr>
                  </a:outerShdw>
                </a:effectLst>
              </a:rPr>
              <a:t>PIEDĀVĀJUMS</a:t>
            </a:r>
            <a:endParaRPr lang="lv-LV" sz="4400" b="1" dirty="0">
              <a:ln w="22225">
                <a:solidFill>
                  <a:schemeClr val="accent2"/>
                </a:solidFill>
                <a:prstDash val="solid"/>
              </a:ln>
              <a:solidFill>
                <a:srgbClr val="FF0000"/>
              </a:solidFill>
              <a:effectLst>
                <a:outerShdw blurRad="50800" dist="38100" dir="2700000" algn="tl" rotWithShape="0">
                  <a:prstClr val="black">
                    <a:alpha val="40000"/>
                  </a:prst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0"/>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dirty="0">
                <a:solidFill>
                  <a:srgbClr val="006ED5"/>
                </a:solidFill>
                <a:latin typeface="Trebuchet MS"/>
                <a:ea typeface="Trebuchet MS"/>
                <a:cs typeface="Trebuchet MS"/>
                <a:sym typeface="Trebuchet MS"/>
              </a:rPr>
              <a:t>KAS</a:t>
            </a:r>
            <a:r>
              <a:rPr lang="es-ES" sz="1800" b="1" i="0" dirty="0">
                <a:solidFill>
                  <a:srgbClr val="006ED5"/>
                </a:solidFill>
                <a:latin typeface="Trebuchet MS"/>
                <a:ea typeface="Trebuchet MS"/>
                <a:cs typeface="Trebuchet MS"/>
                <a:sym typeface="Trebuchet MS"/>
              </a:rPr>
              <a:t>?</a:t>
            </a:r>
            <a:endParaRPr dirty="0"/>
          </a:p>
        </p:txBody>
      </p:sp>
      <p:sp>
        <p:nvSpPr>
          <p:cNvPr id="129" name="Google Shape;129;p10"/>
          <p:cNvSpPr txBox="1"/>
          <p:nvPr/>
        </p:nvSpPr>
        <p:spPr>
          <a:xfrm>
            <a:off x="4097130" y="443113"/>
            <a:ext cx="2729579"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dirty="0" err="1">
                <a:solidFill>
                  <a:srgbClr val="93B3D7"/>
                </a:solidFill>
                <a:latin typeface="Calibri"/>
                <a:ea typeface="Calibri"/>
                <a:cs typeface="Calibri"/>
                <a:sym typeface="Calibri"/>
              </a:rPr>
              <a:t>Tavi</a:t>
            </a:r>
            <a:r>
              <a:rPr lang="es-ES" sz="1400" dirty="0">
                <a:solidFill>
                  <a:srgbClr val="93B3D7"/>
                </a:solidFill>
                <a:latin typeface="Calibri"/>
                <a:ea typeface="Calibri"/>
                <a:cs typeface="Calibri"/>
                <a:sym typeface="Calibri"/>
              </a:rPr>
              <a:t> </a:t>
            </a:r>
            <a:r>
              <a:rPr lang="es-ES" sz="1400" dirty="0" err="1">
                <a:solidFill>
                  <a:srgbClr val="93B3D7"/>
                </a:solidFill>
                <a:latin typeface="Calibri"/>
                <a:ea typeface="Calibri"/>
                <a:cs typeface="Calibri"/>
                <a:sym typeface="Calibri"/>
              </a:rPr>
              <a:t>klienti</a:t>
            </a:r>
            <a:endParaRPr sz="1400" dirty="0">
              <a:solidFill>
                <a:srgbClr val="93B3D7"/>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1"/>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dirty="0">
                <a:solidFill>
                  <a:schemeClr val="lt1"/>
                </a:solidFill>
                <a:latin typeface="Trebuchet MS"/>
                <a:ea typeface="Trebuchet MS"/>
                <a:cs typeface="Trebuchet MS"/>
                <a:sym typeface="Trebuchet MS"/>
              </a:rPr>
              <a:t>KĀ</a:t>
            </a:r>
            <a:r>
              <a:rPr lang="es-ES" sz="5400" b="1" i="0" dirty="0">
                <a:solidFill>
                  <a:schemeClr val="lt1"/>
                </a:solidFill>
                <a:latin typeface="Trebuchet MS"/>
                <a:ea typeface="Trebuchet MS"/>
                <a:cs typeface="Trebuchet MS"/>
                <a:sym typeface="Trebuchet MS"/>
              </a:rPr>
              <a:t>?</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2"/>
          <p:cNvSpPr txBox="1"/>
          <p:nvPr/>
        </p:nvSpPr>
        <p:spPr>
          <a:xfrm>
            <a:off x="4204623"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i="0" dirty="0">
                <a:solidFill>
                  <a:srgbClr val="006ED5"/>
                </a:solidFill>
                <a:latin typeface="Trebuchet MS"/>
                <a:ea typeface="Trebuchet MS"/>
                <a:cs typeface="Trebuchet MS"/>
                <a:sym typeface="Trebuchet MS"/>
              </a:rPr>
              <a:t>KĀ?</a:t>
            </a:r>
            <a:endParaRPr dirty="0"/>
          </a:p>
        </p:txBody>
      </p:sp>
      <p:grpSp>
        <p:nvGrpSpPr>
          <p:cNvPr id="140" name="Google Shape;140;p12"/>
          <p:cNvGrpSpPr/>
          <p:nvPr/>
        </p:nvGrpSpPr>
        <p:grpSpPr>
          <a:xfrm>
            <a:off x="551138" y="955505"/>
            <a:ext cx="10251528" cy="4740563"/>
            <a:chOff x="1395412" y="2176462"/>
            <a:chExt cx="2752725" cy="2400300"/>
          </a:xfrm>
        </p:grpSpPr>
        <p:sp>
          <p:nvSpPr>
            <p:cNvPr id="141" name="Google Shape;141;p12"/>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142" name="Google Shape;142;p12"/>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143" name="Google Shape;143;p12"/>
          <p:cNvSpPr txBox="1"/>
          <p:nvPr/>
        </p:nvSpPr>
        <p:spPr>
          <a:xfrm>
            <a:off x="808951" y="1053336"/>
            <a:ext cx="9735900" cy="397027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lv-LV" sz="1400" b="1" dirty="0">
                <a:solidFill>
                  <a:schemeClr val="dk1"/>
                </a:solidFill>
                <a:latin typeface="Calibri"/>
                <a:ea typeface="Calibri"/>
                <a:cs typeface="Calibri"/>
                <a:sym typeface="Calibri"/>
              </a:rPr>
              <a:t>Stratēģiskās Alianses</a:t>
            </a:r>
            <a:endParaRPr lang="en-US" sz="1400" b="1"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1400" b="1" dirty="0">
                <a:solidFill>
                  <a:schemeClr val="dk1"/>
                </a:solidFill>
                <a:latin typeface="Calibri"/>
                <a:ea typeface="Calibri"/>
                <a:cs typeface="Calibri"/>
                <a:sym typeface="Calibri"/>
              </a:rPr>
              <a:t>Stratēģiskās alianses </a:t>
            </a:r>
            <a:r>
              <a:rPr lang="lv-LV" sz="1400" dirty="0">
                <a:solidFill>
                  <a:schemeClr val="dk1"/>
                </a:solidFill>
                <a:latin typeface="Calibri"/>
                <a:ea typeface="Calibri"/>
                <a:cs typeface="Calibri"/>
                <a:sym typeface="Calibri"/>
              </a:rPr>
              <a:t>ir sadarbības ar citiem uzņēmumiem vai cilvēkiem, kas var palīdzēt padarīt jūsu biznesu stiprāku. Piemēram, jūs varat sadarboties ar piegādātājiem, kas nodrošina kvalitatīvas izejvielas vai tehnoloģijas, kas nepieciešamas jūsu produkcijas ražošanai. Vēl viena iespēja ir sadarboties ar mārketinga aģentūrām vai sociālo mediju </a:t>
            </a:r>
            <a:r>
              <a:rPr lang="lv-LV" sz="1400" dirty="0" err="1">
                <a:solidFill>
                  <a:schemeClr val="dk1"/>
                </a:solidFill>
                <a:latin typeface="Calibri"/>
                <a:ea typeface="Calibri"/>
                <a:cs typeface="Calibri"/>
                <a:sym typeface="Calibri"/>
              </a:rPr>
              <a:t>influenceriem</a:t>
            </a:r>
            <a:r>
              <a:rPr lang="lv-LV" sz="1400" dirty="0">
                <a:solidFill>
                  <a:schemeClr val="dk1"/>
                </a:solidFill>
                <a:latin typeface="Calibri"/>
                <a:ea typeface="Calibri"/>
                <a:cs typeface="Calibri"/>
                <a:sym typeface="Calibri"/>
              </a:rPr>
              <a:t>, lai palielinātu jūsu produkta atpazīstamību un sasniegtu plašāku auditoriju. Strādājot kopā ar citiem uzņēmumiem vai profesionāļiem, varat izmantot viņu pieredzi un resursus, lai ātrāk un efektīvāk sasniegtu savus mērķus.</a:t>
            </a:r>
            <a:endParaRPr lang="en-US" sz="14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1400" b="1" dirty="0">
                <a:solidFill>
                  <a:schemeClr val="dk1"/>
                </a:solidFill>
                <a:latin typeface="Calibri"/>
                <a:ea typeface="Calibri"/>
                <a:cs typeface="Calibri"/>
                <a:sym typeface="Calibri"/>
              </a:rPr>
              <a:t>Galvenās Aktivitātes</a:t>
            </a:r>
            <a:endParaRPr lang="en-US" sz="1400" b="1"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1400" b="1" dirty="0">
                <a:solidFill>
                  <a:schemeClr val="dk1"/>
                </a:solidFill>
                <a:latin typeface="Calibri"/>
                <a:ea typeface="Calibri"/>
                <a:cs typeface="Calibri"/>
                <a:sym typeface="Calibri"/>
              </a:rPr>
              <a:t>Galvenās aktivitātes </a:t>
            </a:r>
            <a:r>
              <a:rPr lang="lv-LV" sz="1400" dirty="0">
                <a:solidFill>
                  <a:schemeClr val="dk1"/>
                </a:solidFill>
                <a:latin typeface="Calibri"/>
                <a:ea typeface="Calibri"/>
                <a:cs typeface="Calibri"/>
                <a:sym typeface="Calibri"/>
              </a:rPr>
              <a:t>ir svarīgākās darbības, kuras uzņēmumam jāveic, lai būtu veiksmīgs. Ja jūsu biznesa ideja ir, piemēram, rotaļlietu veikals, galvenās aktivitātes varētu ietvert jaunu rotaļlietu iegādi pārdošanai, veikala organizēšanu un uzturēšanu tīru un kārtīgu. Tāpat svarīga būs arī klientu apkalpošana, nodrošinot, ka katrs klients saņem labāko iespējamo pieredzi. Citas galvenās aktivitātes varētu būt reklāmas kampaņu organizēšana un dalība izstādēs vai pasākumos, lai popularizētu savu produktu.</a:t>
            </a:r>
            <a:endParaRPr lang="en-US" sz="14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1400" b="1" dirty="0">
                <a:solidFill>
                  <a:schemeClr val="dk1"/>
                </a:solidFill>
                <a:latin typeface="Calibri"/>
                <a:ea typeface="Calibri"/>
                <a:cs typeface="Calibri"/>
                <a:sym typeface="Calibri"/>
              </a:rPr>
              <a:t>Galvenie Resursi</a:t>
            </a:r>
            <a:endParaRPr lang="en-US" sz="1400" b="1"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1400" b="1" dirty="0">
                <a:solidFill>
                  <a:schemeClr val="dk1"/>
                </a:solidFill>
                <a:latin typeface="Calibri"/>
                <a:ea typeface="Calibri"/>
                <a:cs typeface="Calibri"/>
                <a:sym typeface="Calibri"/>
              </a:rPr>
              <a:t>Galvenie resursi </a:t>
            </a:r>
            <a:r>
              <a:rPr lang="lv-LV" sz="1400" dirty="0">
                <a:solidFill>
                  <a:schemeClr val="dk1"/>
                </a:solidFill>
                <a:latin typeface="Calibri"/>
                <a:ea typeface="Calibri"/>
                <a:cs typeface="Calibri"/>
                <a:sym typeface="Calibri"/>
              </a:rPr>
              <a:t>ir tās lietas, kas uzņēmumam ir nepieciešamas, lai darboties un būt veiksmīgam. Tas var ietvert gan fiziskus resursus, piemēram, instrumentus, aprīkojumu un materiālus, gan cilvēkresursus - cilvēkus ar īpašām prasmēm un zināšanām. Piemēram, ja jūs plānojat atvērt konditoreju, galvenie resursi būs cepeškrāsnis, cepšanas sastāvdaļas un talantīgi cepēji. Tāpat svarīga būs arī finanšu resursi, lai nodrošinātu sākotnējo ieguldījumu un uzņēmuma ikdienas darbību.</a:t>
            </a:r>
            <a:endParaRPr sz="1400" dirty="0">
              <a:solidFill>
                <a:schemeClr val="dk1"/>
              </a:solidFill>
              <a:latin typeface="Calibri"/>
              <a:ea typeface="Calibri"/>
              <a:cs typeface="Calibri"/>
              <a:sym typeface="Calibri"/>
            </a:endParaRPr>
          </a:p>
        </p:txBody>
      </p:sp>
      <p:sp>
        <p:nvSpPr>
          <p:cNvPr id="144" name="Google Shape;144;p12"/>
          <p:cNvSpPr txBox="1"/>
          <p:nvPr/>
        </p:nvSpPr>
        <p:spPr>
          <a:xfrm>
            <a:off x="4204623" y="498559"/>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dirty="0">
                <a:solidFill>
                  <a:srgbClr val="93B3D7"/>
                </a:solidFill>
                <a:latin typeface="Calibri"/>
                <a:ea typeface="Calibri"/>
                <a:cs typeface="Calibri"/>
                <a:sym typeface="Calibri"/>
              </a:rPr>
              <a:t>Kas </a:t>
            </a:r>
            <a:r>
              <a:rPr lang="es-ES" sz="1600" dirty="0" err="1">
                <a:solidFill>
                  <a:srgbClr val="93B3D7"/>
                </a:solidFill>
                <a:latin typeface="Calibri"/>
                <a:ea typeface="Calibri"/>
                <a:cs typeface="Calibri"/>
                <a:sym typeface="Calibri"/>
              </a:rPr>
              <a:t>Tev</a:t>
            </a:r>
            <a:r>
              <a:rPr lang="es-ES" sz="1600" dirty="0">
                <a:solidFill>
                  <a:srgbClr val="93B3D7"/>
                </a:solidFill>
                <a:latin typeface="Calibri"/>
                <a:ea typeface="Calibri"/>
                <a:cs typeface="Calibri"/>
                <a:sym typeface="Calibri"/>
              </a:rPr>
              <a:t> </a:t>
            </a:r>
            <a:r>
              <a:rPr lang="es-ES" sz="1600" dirty="0" err="1">
                <a:solidFill>
                  <a:srgbClr val="93B3D7"/>
                </a:solidFill>
                <a:latin typeface="Calibri"/>
                <a:ea typeface="Calibri"/>
                <a:cs typeface="Calibri"/>
                <a:sym typeface="Calibri"/>
              </a:rPr>
              <a:t>būs</a:t>
            </a:r>
            <a:r>
              <a:rPr lang="es-ES" sz="1600" dirty="0">
                <a:solidFill>
                  <a:srgbClr val="93B3D7"/>
                </a:solidFill>
                <a:latin typeface="Calibri"/>
                <a:ea typeface="Calibri"/>
                <a:cs typeface="Calibri"/>
                <a:sym typeface="Calibri"/>
              </a:rPr>
              <a:t> </a:t>
            </a:r>
            <a:r>
              <a:rPr lang="es-ES" sz="1600" dirty="0" err="1">
                <a:solidFill>
                  <a:srgbClr val="93B3D7"/>
                </a:solidFill>
                <a:latin typeface="Calibri"/>
                <a:ea typeface="Calibri"/>
                <a:cs typeface="Calibri"/>
                <a:sym typeface="Calibri"/>
              </a:rPr>
              <a:t>nepieciešams</a:t>
            </a:r>
            <a:r>
              <a:rPr lang="es-ES" sz="1600" dirty="0">
                <a:solidFill>
                  <a:srgbClr val="93B3D7"/>
                </a:solidFill>
                <a:latin typeface="Calibri"/>
                <a:ea typeface="Calibri"/>
                <a:cs typeface="Calibri"/>
                <a:sym typeface="Calibri"/>
              </a:rPr>
              <a:t>?</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3"/>
          <p:cNvSpPr txBox="1"/>
          <p:nvPr/>
        </p:nvSpPr>
        <p:spPr>
          <a:xfrm>
            <a:off x="1235593" y="3903969"/>
            <a:ext cx="2785602" cy="224036"/>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es-ES" sz="1400" b="1" dirty="0">
                <a:solidFill>
                  <a:srgbClr val="B19400"/>
                </a:solidFill>
                <a:latin typeface="Trebuchet MS"/>
                <a:ea typeface="Trebuchet MS"/>
                <a:cs typeface="Trebuchet MS"/>
                <a:sym typeface="Trebuchet MS"/>
              </a:rPr>
              <a:t>Kas ir </a:t>
            </a:r>
            <a:r>
              <a:rPr lang="es-ES" sz="1400" b="1" dirty="0" err="1">
                <a:solidFill>
                  <a:srgbClr val="B19400"/>
                </a:solidFill>
                <a:latin typeface="Trebuchet MS"/>
                <a:ea typeface="Trebuchet MS"/>
                <a:cs typeface="Trebuchet MS"/>
                <a:sym typeface="Trebuchet MS"/>
              </a:rPr>
              <a:t>jūsu</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galvenie</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partneri</a:t>
            </a:r>
            <a:r>
              <a:rPr lang="es-ES" sz="1400" b="1" dirty="0">
                <a:solidFill>
                  <a:srgbClr val="B19400"/>
                </a:solidFill>
                <a:latin typeface="Trebuchet MS"/>
                <a:ea typeface="Trebuchet MS"/>
                <a:cs typeface="Trebuchet MS"/>
                <a:sym typeface="Trebuchet MS"/>
              </a:rPr>
              <a:t>?</a:t>
            </a:r>
            <a:endParaRPr sz="1400" dirty="0">
              <a:solidFill>
                <a:schemeClr val="dk1"/>
              </a:solidFill>
              <a:latin typeface="Trebuchet MS"/>
              <a:ea typeface="Trebuchet MS"/>
              <a:cs typeface="Trebuchet MS"/>
              <a:sym typeface="Trebuchet MS"/>
            </a:endParaRPr>
          </a:p>
        </p:txBody>
      </p:sp>
      <p:sp>
        <p:nvSpPr>
          <p:cNvPr id="150" name="Google Shape;150;p13"/>
          <p:cNvSpPr txBox="1"/>
          <p:nvPr/>
        </p:nvSpPr>
        <p:spPr>
          <a:xfrm>
            <a:off x="4556605" y="3903969"/>
            <a:ext cx="2438976" cy="439479"/>
          </a:xfrm>
          <a:prstGeom prst="rect">
            <a:avLst/>
          </a:prstGeom>
          <a:noFill/>
          <a:ln>
            <a:noFill/>
          </a:ln>
        </p:spPr>
        <p:txBody>
          <a:bodyPr spcFirstLastPara="1" wrap="square" lIns="0" tIns="0" rIns="0" bIns="0" anchor="t" anchorCtr="0">
            <a:spAutoFit/>
          </a:bodyPr>
          <a:lstStyle/>
          <a:p>
            <a:pPr marL="12700" marR="5080" lvl="0" indent="0" algn="l" rtl="0">
              <a:lnSpc>
                <a:spcPct val="102400"/>
              </a:lnSpc>
              <a:spcBef>
                <a:spcPts val="0"/>
              </a:spcBef>
              <a:spcAft>
                <a:spcPts val="0"/>
              </a:spcAft>
              <a:buNone/>
            </a:pPr>
            <a:r>
              <a:rPr lang="es-ES" sz="1400" b="1" dirty="0" err="1">
                <a:solidFill>
                  <a:srgbClr val="008545"/>
                </a:solidFill>
                <a:latin typeface="Trebuchet MS"/>
                <a:ea typeface="Trebuchet MS"/>
                <a:cs typeface="Trebuchet MS"/>
                <a:sym typeface="Trebuchet MS"/>
              </a:rPr>
              <a:t>Ko</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jūs</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darīsiet</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lai</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jūsu</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bizness</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būtu</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veiksmīgs</a:t>
            </a:r>
            <a:r>
              <a:rPr lang="es-ES" sz="1400" b="1" dirty="0">
                <a:solidFill>
                  <a:srgbClr val="008545"/>
                </a:solidFill>
                <a:latin typeface="Trebuchet MS"/>
                <a:ea typeface="Trebuchet MS"/>
                <a:cs typeface="Trebuchet MS"/>
                <a:sym typeface="Trebuchet MS"/>
              </a:rPr>
              <a:t>?</a:t>
            </a:r>
            <a:endParaRPr sz="1400" dirty="0">
              <a:solidFill>
                <a:schemeClr val="dk1"/>
              </a:solidFill>
              <a:latin typeface="Trebuchet MS"/>
              <a:ea typeface="Trebuchet MS"/>
              <a:cs typeface="Trebuchet MS"/>
              <a:sym typeface="Trebuchet MS"/>
            </a:endParaRPr>
          </a:p>
        </p:txBody>
      </p:sp>
      <p:sp>
        <p:nvSpPr>
          <p:cNvPr id="151" name="Google Shape;151;p13"/>
          <p:cNvSpPr txBox="1"/>
          <p:nvPr/>
        </p:nvSpPr>
        <p:spPr>
          <a:xfrm>
            <a:off x="7886474" y="3907688"/>
            <a:ext cx="2951853" cy="435247"/>
          </a:xfrm>
          <a:prstGeom prst="rect">
            <a:avLst/>
          </a:prstGeom>
          <a:noFill/>
          <a:ln>
            <a:noFill/>
          </a:ln>
        </p:spPr>
        <p:txBody>
          <a:bodyPr spcFirstLastPara="1" wrap="square" lIns="0" tIns="0" rIns="0" bIns="0" anchor="t" anchorCtr="0">
            <a:spAutoFit/>
          </a:bodyPr>
          <a:lstStyle/>
          <a:p>
            <a:pPr marL="12700" marR="5080" lvl="0" indent="0" algn="l" rtl="0">
              <a:lnSpc>
                <a:spcPct val="100699"/>
              </a:lnSpc>
              <a:spcBef>
                <a:spcPts val="0"/>
              </a:spcBef>
              <a:spcAft>
                <a:spcPts val="0"/>
              </a:spcAft>
              <a:buNone/>
            </a:pPr>
            <a:r>
              <a:rPr lang="es-ES" sz="1400" b="1" dirty="0" err="1">
                <a:solidFill>
                  <a:srgbClr val="EB0000"/>
                </a:solidFill>
                <a:latin typeface="Trebuchet MS"/>
                <a:ea typeface="Trebuchet MS"/>
                <a:cs typeface="Trebuchet MS"/>
                <a:sym typeface="Trebuchet MS"/>
              </a:rPr>
              <a:t>Kādi</a:t>
            </a:r>
            <a:r>
              <a:rPr lang="es-ES" sz="1400" b="1" dirty="0">
                <a:solidFill>
                  <a:srgbClr val="EB0000"/>
                </a:solidFill>
                <a:latin typeface="Trebuchet MS"/>
                <a:ea typeface="Trebuchet MS"/>
                <a:cs typeface="Trebuchet MS"/>
                <a:sym typeface="Trebuchet MS"/>
              </a:rPr>
              <a:t> </a:t>
            </a:r>
            <a:r>
              <a:rPr lang="es-ES" sz="1400" b="1" dirty="0" err="1">
                <a:solidFill>
                  <a:srgbClr val="EB0000"/>
                </a:solidFill>
                <a:latin typeface="Trebuchet MS"/>
                <a:ea typeface="Trebuchet MS"/>
                <a:cs typeface="Trebuchet MS"/>
                <a:sym typeface="Trebuchet MS"/>
              </a:rPr>
              <a:t>resursi</a:t>
            </a:r>
            <a:r>
              <a:rPr lang="es-ES" sz="1400" b="1" dirty="0">
                <a:solidFill>
                  <a:srgbClr val="EB0000"/>
                </a:solidFill>
                <a:latin typeface="Trebuchet MS"/>
                <a:ea typeface="Trebuchet MS"/>
                <a:cs typeface="Trebuchet MS"/>
                <a:sym typeface="Trebuchet MS"/>
              </a:rPr>
              <a:t> jums </a:t>
            </a:r>
            <a:r>
              <a:rPr lang="es-ES" sz="1400" b="1" dirty="0" err="1">
                <a:solidFill>
                  <a:srgbClr val="EB0000"/>
                </a:solidFill>
                <a:latin typeface="Trebuchet MS"/>
                <a:ea typeface="Trebuchet MS"/>
                <a:cs typeface="Trebuchet MS"/>
                <a:sym typeface="Trebuchet MS"/>
              </a:rPr>
              <a:t>būs</a:t>
            </a:r>
            <a:r>
              <a:rPr lang="es-ES" sz="1400" b="1" dirty="0">
                <a:solidFill>
                  <a:srgbClr val="EB0000"/>
                </a:solidFill>
                <a:latin typeface="Trebuchet MS"/>
                <a:ea typeface="Trebuchet MS"/>
                <a:cs typeface="Trebuchet MS"/>
                <a:sym typeface="Trebuchet MS"/>
              </a:rPr>
              <a:t> </a:t>
            </a:r>
            <a:r>
              <a:rPr lang="es-ES" sz="1400" b="1" dirty="0" err="1">
                <a:solidFill>
                  <a:srgbClr val="EB0000"/>
                </a:solidFill>
                <a:latin typeface="Trebuchet MS"/>
                <a:ea typeface="Trebuchet MS"/>
                <a:cs typeface="Trebuchet MS"/>
                <a:sym typeface="Trebuchet MS"/>
              </a:rPr>
              <a:t>nepieciešami</a:t>
            </a:r>
            <a:r>
              <a:rPr lang="es-ES" sz="1400" b="1" dirty="0">
                <a:solidFill>
                  <a:srgbClr val="EB0000"/>
                </a:solidFill>
                <a:latin typeface="Trebuchet MS"/>
                <a:ea typeface="Trebuchet MS"/>
                <a:cs typeface="Trebuchet MS"/>
                <a:sym typeface="Trebuchet MS"/>
              </a:rPr>
              <a:t>?</a:t>
            </a:r>
            <a:endParaRPr sz="1400" dirty="0">
              <a:solidFill>
                <a:schemeClr val="dk1"/>
              </a:solidFill>
              <a:latin typeface="Trebuchet MS"/>
              <a:ea typeface="Trebuchet MS"/>
              <a:cs typeface="Trebuchet MS"/>
              <a:sym typeface="Trebuchet MS"/>
            </a:endParaRPr>
          </a:p>
        </p:txBody>
      </p:sp>
      <p:sp>
        <p:nvSpPr>
          <p:cNvPr id="152" name="Google Shape;152;p13"/>
          <p:cNvSpPr txBox="1"/>
          <p:nvPr/>
        </p:nvSpPr>
        <p:spPr>
          <a:xfrm>
            <a:off x="1235593" y="4501431"/>
            <a:ext cx="2473780"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lv-LV" sz="1600" dirty="0">
                <a:solidFill>
                  <a:schemeClr val="dk1"/>
                </a:solidFill>
                <a:latin typeface="Calibri"/>
                <a:ea typeface="Calibri"/>
                <a:cs typeface="Calibri"/>
                <a:sym typeface="Calibri"/>
              </a:rPr>
              <a:t>Aprakstiet, kas jums palīdzēs nodrošināt jūsu uzņēmuma darbību.</a:t>
            </a:r>
            <a:endParaRPr dirty="0"/>
          </a:p>
        </p:txBody>
      </p:sp>
      <p:sp>
        <p:nvSpPr>
          <p:cNvPr id="153" name="Google Shape;153;p13"/>
          <p:cNvSpPr txBox="1"/>
          <p:nvPr/>
        </p:nvSpPr>
        <p:spPr>
          <a:xfrm>
            <a:off x="4463435" y="4505339"/>
            <a:ext cx="2438976"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dirty="0" err="1">
                <a:solidFill>
                  <a:schemeClr val="dk1"/>
                </a:solidFill>
                <a:latin typeface="Calibri"/>
                <a:ea typeface="Calibri"/>
                <a:cs typeface="Calibri"/>
                <a:sym typeface="Calibri"/>
              </a:rPr>
              <a:t>Parādiet</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kādas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galvenās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darbības</a:t>
            </a:r>
            <a:r>
              <a:rPr lang="es-ES" sz="1600" dirty="0">
                <a:solidFill>
                  <a:schemeClr val="dk1"/>
                </a:solidFill>
                <a:latin typeface="Calibri"/>
                <a:ea typeface="Calibri"/>
                <a:cs typeface="Calibri"/>
                <a:sym typeface="Calibri"/>
              </a:rPr>
              <a:t> jums </a:t>
            </a:r>
            <a:r>
              <a:rPr lang="es-ES" sz="1600" dirty="0" err="1">
                <a:solidFill>
                  <a:schemeClr val="dk1"/>
                </a:solidFill>
                <a:latin typeface="Calibri"/>
                <a:ea typeface="Calibri"/>
                <a:cs typeface="Calibri"/>
                <a:sym typeface="Calibri"/>
              </a:rPr>
              <a:t>būs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jāveic</a:t>
            </a:r>
            <a:r>
              <a:rPr lang="es-ES" sz="1600" dirty="0">
                <a:solidFill>
                  <a:schemeClr val="dk1"/>
                </a:solidFill>
                <a:latin typeface="Calibri"/>
                <a:ea typeface="Calibri"/>
                <a:cs typeface="Calibri"/>
                <a:sym typeface="Calibri"/>
              </a:rPr>
              <a:t>.</a:t>
            </a:r>
            <a:endParaRPr dirty="0"/>
          </a:p>
        </p:txBody>
      </p:sp>
      <p:sp>
        <p:nvSpPr>
          <p:cNvPr id="154" name="Google Shape;154;p13"/>
          <p:cNvSpPr txBox="1"/>
          <p:nvPr/>
        </p:nvSpPr>
        <p:spPr>
          <a:xfrm>
            <a:off x="7805215" y="4505339"/>
            <a:ext cx="3033113"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dirty="0" err="1">
                <a:solidFill>
                  <a:schemeClr val="dk1"/>
                </a:solidFill>
                <a:latin typeface="Calibri"/>
                <a:ea typeface="Calibri"/>
                <a:cs typeface="Calibri"/>
                <a:sym typeface="Calibri"/>
              </a:rPr>
              <a:t>Aprakstiet</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galvenos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resursus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kas</a:t>
            </a:r>
            <a:r>
              <a:rPr lang="es-ES" sz="1600" dirty="0">
                <a:solidFill>
                  <a:schemeClr val="dk1"/>
                </a:solidFill>
                <a:latin typeface="Calibri"/>
                <a:ea typeface="Calibri"/>
                <a:cs typeface="Calibri"/>
                <a:sym typeface="Calibri"/>
              </a:rPr>
              <a:t> jums </a:t>
            </a:r>
            <a:r>
              <a:rPr lang="es-ES" sz="1600" dirty="0" err="1">
                <a:solidFill>
                  <a:schemeClr val="dk1"/>
                </a:solidFill>
                <a:latin typeface="Calibri"/>
                <a:ea typeface="Calibri"/>
                <a:cs typeface="Calibri"/>
                <a:sym typeface="Calibri"/>
              </a:rPr>
              <a:t>būs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nepieciešami</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lai</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jūsu</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bizness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darbotos</a:t>
            </a:r>
            <a:r>
              <a:rPr lang="es-ES" sz="1600" dirty="0">
                <a:solidFill>
                  <a:schemeClr val="dk1"/>
                </a:solidFill>
                <a:latin typeface="Calibri"/>
                <a:ea typeface="Calibri"/>
                <a:cs typeface="Calibri"/>
                <a:sym typeface="Calibri"/>
              </a:rPr>
              <a:t>.</a:t>
            </a:r>
            <a:endParaRPr dirty="0"/>
          </a:p>
        </p:txBody>
      </p:sp>
      <p:sp>
        <p:nvSpPr>
          <p:cNvPr id="155" name="Google Shape;155;p13"/>
          <p:cNvSpPr txBox="1"/>
          <p:nvPr/>
        </p:nvSpPr>
        <p:spPr>
          <a:xfrm>
            <a:off x="4218244" y="819505"/>
            <a:ext cx="2944556"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dirty="0">
                <a:solidFill>
                  <a:srgbClr val="93B3D7"/>
                </a:solidFill>
                <a:latin typeface="Calibri"/>
                <a:ea typeface="Calibri"/>
                <a:cs typeface="Calibri"/>
                <a:sym typeface="Calibri"/>
              </a:rPr>
              <a:t>Kas </a:t>
            </a:r>
            <a:r>
              <a:rPr lang="es-ES" sz="1800" dirty="0" err="1">
                <a:solidFill>
                  <a:srgbClr val="93B3D7"/>
                </a:solidFill>
                <a:latin typeface="Calibri"/>
                <a:ea typeface="Calibri"/>
                <a:cs typeface="Calibri"/>
                <a:sym typeface="Calibri"/>
              </a:rPr>
              <a:t>Tev</a:t>
            </a:r>
            <a:r>
              <a:rPr lang="es-ES" sz="1800" dirty="0">
                <a:solidFill>
                  <a:srgbClr val="93B3D7"/>
                </a:solidFill>
                <a:latin typeface="Calibri"/>
                <a:ea typeface="Calibri"/>
                <a:cs typeface="Calibri"/>
                <a:sym typeface="Calibri"/>
              </a:rPr>
              <a:t> </a:t>
            </a:r>
            <a:r>
              <a:rPr lang="es-ES" sz="1800" dirty="0" err="1">
                <a:solidFill>
                  <a:srgbClr val="93B3D7"/>
                </a:solidFill>
                <a:latin typeface="Calibri"/>
                <a:ea typeface="Calibri"/>
                <a:cs typeface="Calibri"/>
                <a:sym typeface="Calibri"/>
              </a:rPr>
              <a:t>būs</a:t>
            </a:r>
            <a:r>
              <a:rPr lang="es-ES" sz="1800" dirty="0">
                <a:solidFill>
                  <a:srgbClr val="93B3D7"/>
                </a:solidFill>
                <a:latin typeface="Calibri"/>
                <a:ea typeface="Calibri"/>
                <a:cs typeface="Calibri"/>
                <a:sym typeface="Calibri"/>
              </a:rPr>
              <a:t> </a:t>
            </a:r>
            <a:r>
              <a:rPr lang="es-ES" sz="1800" dirty="0" err="1">
                <a:solidFill>
                  <a:srgbClr val="93B3D7"/>
                </a:solidFill>
                <a:latin typeface="Calibri"/>
                <a:ea typeface="Calibri"/>
                <a:cs typeface="Calibri"/>
                <a:sym typeface="Calibri"/>
              </a:rPr>
              <a:t>nepieciešams</a:t>
            </a:r>
            <a:r>
              <a:rPr lang="es-ES" sz="1800" dirty="0">
                <a:solidFill>
                  <a:srgbClr val="93B3D7"/>
                </a:solidFill>
                <a:latin typeface="Calibri"/>
                <a:ea typeface="Calibri"/>
                <a:cs typeface="Calibri"/>
                <a:sym typeface="Calibri"/>
              </a:rPr>
              <a:t>?</a:t>
            </a:r>
            <a:endParaRPr lang="es-ES" sz="1800" dirty="0"/>
          </a:p>
        </p:txBody>
      </p:sp>
      <p:sp>
        <p:nvSpPr>
          <p:cNvPr id="156" name="Google Shape;156;p13"/>
          <p:cNvSpPr txBox="1"/>
          <p:nvPr/>
        </p:nvSpPr>
        <p:spPr>
          <a:xfrm>
            <a:off x="4191860" y="371475"/>
            <a:ext cx="2944557" cy="563616"/>
          </a:xfrm>
          <a:prstGeom prst="rect">
            <a:avLst/>
          </a:prstGeom>
          <a:noFill/>
          <a:ln>
            <a:noFill/>
          </a:ln>
        </p:spPr>
        <p:txBody>
          <a:bodyPr spcFirstLastPara="1" wrap="square" lIns="0" tIns="17125" rIns="0" bIns="0" anchor="t" anchorCtr="0">
            <a:spAutoFit/>
          </a:bodyPr>
          <a:lstStyle/>
          <a:p>
            <a:pPr marL="12700" marR="0" lvl="0" indent="0" algn="l" rtl="0">
              <a:spcBef>
                <a:spcPts val="0"/>
              </a:spcBef>
              <a:spcAft>
                <a:spcPts val="0"/>
              </a:spcAft>
              <a:buNone/>
            </a:pPr>
            <a:r>
              <a:rPr lang="es-ES" sz="3550" b="1" i="0" dirty="0">
                <a:solidFill>
                  <a:srgbClr val="006ED5"/>
                </a:solidFill>
                <a:latin typeface="Trebuchet MS"/>
                <a:ea typeface="Trebuchet MS"/>
                <a:cs typeface="Trebuchet MS"/>
                <a:sym typeface="Trebuchet MS"/>
              </a:rPr>
              <a:t>	</a:t>
            </a:r>
            <a:r>
              <a:rPr lang="es-ES" sz="3550" b="1" dirty="0">
                <a:solidFill>
                  <a:srgbClr val="006ED5"/>
                </a:solidFill>
                <a:latin typeface="Trebuchet MS"/>
                <a:ea typeface="Trebuchet MS"/>
                <a:cs typeface="Trebuchet MS"/>
                <a:sym typeface="Trebuchet MS"/>
              </a:rPr>
              <a:t>KĀ</a:t>
            </a:r>
            <a:r>
              <a:rPr lang="es-ES" sz="3550" b="1" i="0" dirty="0">
                <a:solidFill>
                  <a:srgbClr val="006ED5"/>
                </a:solidFill>
                <a:latin typeface="Trebuchet MS"/>
                <a:ea typeface="Trebuchet MS"/>
                <a:cs typeface="Trebuchet MS"/>
                <a:sym typeface="Trebuchet MS"/>
              </a:rPr>
              <a:t>?</a:t>
            </a:r>
            <a:endParaRPr dirty="0"/>
          </a:p>
        </p:txBody>
      </p:sp>
      <p:sp>
        <p:nvSpPr>
          <p:cNvPr id="157" name="Google Shape;157;p13"/>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8" name="Google Shape;158;p13"/>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9" name="Google Shape;159;p13"/>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60" name="Google Shape;160;p13"/>
          <p:cNvPicPr preferRelativeResize="0"/>
          <p:nvPr/>
        </p:nvPicPr>
        <p:blipFill rotWithShape="1">
          <a:blip r:embed="rId3">
            <a:alphaModFix/>
          </a:blip>
          <a:srcRect/>
          <a:stretch/>
        </p:blipFill>
        <p:spPr>
          <a:xfrm>
            <a:off x="4800600" y="1743075"/>
            <a:ext cx="1905000" cy="1803400"/>
          </a:xfrm>
          <a:prstGeom prst="rect">
            <a:avLst/>
          </a:prstGeom>
          <a:noFill/>
          <a:ln>
            <a:noFill/>
          </a:ln>
        </p:spPr>
      </p:pic>
      <p:pic>
        <p:nvPicPr>
          <p:cNvPr id="161" name="Google Shape;161;p13"/>
          <p:cNvPicPr preferRelativeResize="0"/>
          <p:nvPr/>
        </p:nvPicPr>
        <p:blipFill rotWithShape="1">
          <a:blip r:embed="rId4">
            <a:alphaModFix/>
          </a:blip>
          <a:srcRect/>
          <a:stretch/>
        </p:blipFill>
        <p:spPr>
          <a:xfrm>
            <a:off x="1300891" y="1566114"/>
            <a:ext cx="2182424" cy="2077946"/>
          </a:xfrm>
          <a:prstGeom prst="rect">
            <a:avLst/>
          </a:prstGeom>
          <a:noFill/>
          <a:ln>
            <a:noFill/>
          </a:ln>
        </p:spPr>
      </p:pic>
      <p:pic>
        <p:nvPicPr>
          <p:cNvPr id="162" name="Google Shape;162;p13"/>
          <p:cNvPicPr preferRelativeResize="0"/>
          <p:nvPr/>
        </p:nvPicPr>
        <p:blipFill rotWithShape="1">
          <a:blip r:embed="rId5">
            <a:alphaModFix/>
          </a:blip>
          <a:srcRect/>
          <a:stretch/>
        </p:blipFill>
        <p:spPr>
          <a:xfrm>
            <a:off x="8001000" y="1538795"/>
            <a:ext cx="2095384" cy="210653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4"/>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dirty="0">
                <a:solidFill>
                  <a:srgbClr val="006ED5"/>
                </a:solidFill>
                <a:latin typeface="Trebuchet MS"/>
                <a:ea typeface="Trebuchet MS"/>
                <a:cs typeface="Trebuchet MS"/>
                <a:sym typeface="Trebuchet MS"/>
              </a:rPr>
              <a:t>KĀ</a:t>
            </a:r>
            <a:r>
              <a:rPr lang="es-ES" sz="1800" b="1" i="0" dirty="0">
                <a:solidFill>
                  <a:srgbClr val="006ED5"/>
                </a:solidFill>
                <a:latin typeface="Trebuchet MS"/>
                <a:ea typeface="Trebuchet MS"/>
                <a:cs typeface="Trebuchet MS"/>
                <a:sym typeface="Trebuchet MS"/>
              </a:rPr>
              <a:t>?</a:t>
            </a:r>
            <a:endParaRPr dirty="0"/>
          </a:p>
        </p:txBody>
      </p:sp>
      <p:sp>
        <p:nvSpPr>
          <p:cNvPr id="168" name="Google Shape;168;p14"/>
          <p:cNvSpPr txBox="1"/>
          <p:nvPr/>
        </p:nvSpPr>
        <p:spPr>
          <a:xfrm>
            <a:off x="3989643" y="513386"/>
            <a:ext cx="2944556"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dirty="0">
                <a:solidFill>
                  <a:srgbClr val="93B3D7"/>
                </a:solidFill>
                <a:latin typeface="Calibri"/>
                <a:ea typeface="Calibri"/>
                <a:cs typeface="Calibri"/>
                <a:sym typeface="Calibri"/>
              </a:rPr>
              <a:t>Kas </a:t>
            </a:r>
            <a:r>
              <a:rPr lang="es-ES" sz="1800" dirty="0" err="1">
                <a:solidFill>
                  <a:srgbClr val="93B3D7"/>
                </a:solidFill>
                <a:latin typeface="Calibri"/>
                <a:ea typeface="Calibri"/>
                <a:cs typeface="Calibri"/>
                <a:sym typeface="Calibri"/>
              </a:rPr>
              <a:t>Tev</a:t>
            </a:r>
            <a:r>
              <a:rPr lang="es-ES" sz="1800" dirty="0">
                <a:solidFill>
                  <a:srgbClr val="93B3D7"/>
                </a:solidFill>
                <a:latin typeface="Calibri"/>
                <a:ea typeface="Calibri"/>
                <a:cs typeface="Calibri"/>
                <a:sym typeface="Calibri"/>
              </a:rPr>
              <a:t> </a:t>
            </a:r>
            <a:r>
              <a:rPr lang="es-ES" sz="1800" dirty="0" err="1">
                <a:solidFill>
                  <a:srgbClr val="93B3D7"/>
                </a:solidFill>
                <a:latin typeface="Calibri"/>
                <a:ea typeface="Calibri"/>
                <a:cs typeface="Calibri"/>
                <a:sym typeface="Calibri"/>
              </a:rPr>
              <a:t>būs</a:t>
            </a:r>
            <a:r>
              <a:rPr lang="es-ES" sz="1800" dirty="0">
                <a:solidFill>
                  <a:srgbClr val="93B3D7"/>
                </a:solidFill>
                <a:latin typeface="Calibri"/>
                <a:ea typeface="Calibri"/>
                <a:cs typeface="Calibri"/>
                <a:sym typeface="Calibri"/>
              </a:rPr>
              <a:t> </a:t>
            </a:r>
            <a:r>
              <a:rPr lang="es-ES" sz="1800" dirty="0" err="1">
                <a:solidFill>
                  <a:srgbClr val="93B3D7"/>
                </a:solidFill>
                <a:latin typeface="Calibri"/>
                <a:ea typeface="Calibri"/>
                <a:cs typeface="Calibri"/>
                <a:sym typeface="Calibri"/>
              </a:rPr>
              <a:t>nepieciešams</a:t>
            </a:r>
            <a:r>
              <a:rPr lang="es-ES" sz="1800" dirty="0">
                <a:solidFill>
                  <a:srgbClr val="93B3D7"/>
                </a:solidFill>
                <a:latin typeface="Calibri"/>
                <a:ea typeface="Calibri"/>
                <a:cs typeface="Calibri"/>
                <a:sym typeface="Calibri"/>
              </a:rPr>
              <a:t>?</a:t>
            </a:r>
            <a:endParaRPr lang="es-E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5"/>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i="0" dirty="0">
                <a:solidFill>
                  <a:schemeClr val="lt1"/>
                </a:solidFill>
                <a:latin typeface="Trebuchet MS"/>
                <a:ea typeface="Trebuchet MS"/>
                <a:cs typeface="Trebuchet MS"/>
                <a:sym typeface="Trebuchet MS"/>
              </a:rPr>
              <a:t>CIK DAUDZ?</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6"/>
          <p:cNvSpPr txBox="1"/>
          <p:nvPr/>
        </p:nvSpPr>
        <p:spPr>
          <a:xfrm>
            <a:off x="4204623"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i="0" dirty="0">
                <a:solidFill>
                  <a:srgbClr val="006ED5"/>
                </a:solidFill>
                <a:latin typeface="Trebuchet MS"/>
                <a:ea typeface="Trebuchet MS"/>
                <a:cs typeface="Trebuchet MS"/>
                <a:sym typeface="Trebuchet MS"/>
              </a:rPr>
              <a:t>CIK DAUDZ?</a:t>
            </a:r>
            <a:endParaRPr dirty="0"/>
          </a:p>
        </p:txBody>
      </p:sp>
      <p:grpSp>
        <p:nvGrpSpPr>
          <p:cNvPr id="179" name="Google Shape;179;p16"/>
          <p:cNvGrpSpPr/>
          <p:nvPr/>
        </p:nvGrpSpPr>
        <p:grpSpPr>
          <a:xfrm>
            <a:off x="551138" y="955505"/>
            <a:ext cx="10251528" cy="4740563"/>
            <a:chOff x="1395412" y="2176462"/>
            <a:chExt cx="2752725" cy="2400300"/>
          </a:xfrm>
        </p:grpSpPr>
        <p:sp>
          <p:nvSpPr>
            <p:cNvPr id="180" name="Google Shape;180;p16"/>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p:txBody>
        </p:sp>
        <p:sp>
          <p:nvSpPr>
            <p:cNvPr id="181" name="Google Shape;181;p16"/>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600">
                <a:solidFill>
                  <a:schemeClr val="dk1"/>
                </a:solidFill>
                <a:latin typeface="Calibri"/>
                <a:ea typeface="Calibri"/>
                <a:cs typeface="Calibri"/>
                <a:sym typeface="Calibri"/>
              </a:endParaRPr>
            </a:p>
          </p:txBody>
        </p:sp>
      </p:grpSp>
      <p:sp>
        <p:nvSpPr>
          <p:cNvPr id="182" name="Google Shape;182;p16"/>
          <p:cNvSpPr txBox="1"/>
          <p:nvPr/>
        </p:nvSpPr>
        <p:spPr>
          <a:xfrm>
            <a:off x="762000" y="1826625"/>
            <a:ext cx="9735866" cy="24237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lv-LV" sz="1600" dirty="0">
                <a:solidFill>
                  <a:schemeClr val="dk1"/>
                </a:solidFill>
                <a:latin typeface="Calibri"/>
                <a:ea typeface="Calibri"/>
                <a:cs typeface="Calibri"/>
                <a:sym typeface="Calibri"/>
              </a:rPr>
              <a:t>Šajā prezentācijas daļā jums ir jāpaskaidro izmaksas, kas jums radīsies, lai piedāvātu savu produktu vai pakalpojumu, kā arī priekšrocības, ko jūs plānojat iegūt.</a:t>
            </a:r>
            <a:endParaRPr lang="en-US" sz="16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lv-LV" sz="1600" b="1" dirty="0">
                <a:solidFill>
                  <a:schemeClr val="dk1"/>
                </a:solidFill>
                <a:latin typeface="Calibri"/>
                <a:ea typeface="Calibri"/>
                <a:cs typeface="Calibri"/>
                <a:sym typeface="Calibri"/>
              </a:rPr>
              <a:t>Mainīgās izmaksas </a:t>
            </a:r>
            <a:r>
              <a:rPr lang="lv-LV" sz="1600" dirty="0">
                <a:solidFill>
                  <a:schemeClr val="dk1"/>
                </a:solidFill>
                <a:latin typeface="Calibri"/>
                <a:ea typeface="Calibri"/>
                <a:cs typeface="Calibri"/>
                <a:sym typeface="Calibri"/>
              </a:rPr>
              <a:t>ir tās, kas palielinās vai samazinās, atkarībā no tā, cik daudz tu ražo vai pārdod. Piemēram, ja tu </a:t>
            </a:r>
            <a:r>
              <a:rPr lang="en-US" sz="1600" dirty="0" err="1">
                <a:solidFill>
                  <a:schemeClr val="dk1"/>
                </a:solidFill>
                <a:latin typeface="Calibri"/>
                <a:ea typeface="Calibri"/>
                <a:cs typeface="Calibri"/>
                <a:sym typeface="Calibri"/>
              </a:rPr>
              <a:t>sāksi</a:t>
            </a:r>
            <a:r>
              <a:rPr lang="en-US" sz="1600" dirty="0">
                <a:solidFill>
                  <a:schemeClr val="dk1"/>
                </a:solidFill>
                <a:latin typeface="Calibri"/>
                <a:ea typeface="Calibri"/>
                <a:cs typeface="Calibri"/>
                <a:sym typeface="Calibri"/>
              </a:rPr>
              <a:t> </a:t>
            </a:r>
            <a:r>
              <a:rPr lang="en-US" sz="1600" dirty="0" err="1">
                <a:solidFill>
                  <a:schemeClr val="dk1"/>
                </a:solidFill>
                <a:latin typeface="Calibri"/>
                <a:ea typeface="Calibri"/>
                <a:cs typeface="Calibri"/>
                <a:sym typeface="Calibri"/>
              </a:rPr>
              <a:t>cept</a:t>
            </a:r>
            <a:r>
              <a:rPr lang="en-US" sz="1600" dirty="0">
                <a:solidFill>
                  <a:schemeClr val="dk1"/>
                </a:solidFill>
                <a:latin typeface="Calibri"/>
                <a:ea typeface="Calibri"/>
                <a:cs typeface="Calibri"/>
                <a:sym typeface="Calibri"/>
              </a:rPr>
              <a:t> </a:t>
            </a:r>
            <a:r>
              <a:rPr lang="en-US" sz="1600" dirty="0" err="1">
                <a:solidFill>
                  <a:schemeClr val="dk1"/>
                </a:solidFill>
                <a:latin typeface="Calibri"/>
                <a:ea typeface="Calibri"/>
                <a:cs typeface="Calibri"/>
                <a:sym typeface="Calibri"/>
              </a:rPr>
              <a:t>arvien</a:t>
            </a:r>
            <a:r>
              <a:rPr lang="lv-LV" sz="1600" dirty="0">
                <a:solidFill>
                  <a:schemeClr val="dk1"/>
                </a:solidFill>
                <a:latin typeface="Calibri"/>
                <a:ea typeface="Calibri"/>
                <a:cs typeface="Calibri"/>
                <a:sym typeface="Calibri"/>
              </a:rPr>
              <a:t> vairāk kēksiņu, tev būs jāpērk vairāk miltu un cukura – tās ir mainīgās izmaksas.</a:t>
            </a:r>
            <a:endParaRPr lang="en-US" sz="1600" dirty="0">
              <a:solidFill>
                <a:schemeClr val="dk1"/>
              </a:solidFill>
              <a:latin typeface="Calibri"/>
              <a:ea typeface="Calibri"/>
              <a:cs typeface="Calibri"/>
              <a:sym typeface="Calibri"/>
            </a:endParaRPr>
          </a:p>
          <a:p>
            <a:pPr marL="0" marR="0" lvl="0" indent="0" algn="just" rtl="0">
              <a:spcBef>
                <a:spcPts val="30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lv-LV" sz="1600" b="1" dirty="0">
                <a:solidFill>
                  <a:schemeClr val="dk1"/>
                </a:solidFill>
                <a:latin typeface="Calibri"/>
                <a:ea typeface="Calibri"/>
                <a:cs typeface="Calibri"/>
                <a:sym typeface="Calibri"/>
              </a:rPr>
              <a:t>Fiksētās izmaksas </a:t>
            </a:r>
            <a:r>
              <a:rPr lang="lv-LV" sz="1600" dirty="0">
                <a:solidFill>
                  <a:schemeClr val="dk1"/>
                </a:solidFill>
                <a:latin typeface="Calibri"/>
                <a:ea typeface="Calibri"/>
                <a:cs typeface="Calibri"/>
                <a:sym typeface="Calibri"/>
              </a:rPr>
              <a:t>ir tās, kas paliek nemainīgas neatkarīgi no tā, cik daudz tu ražo vai pārdod. Piemēram, veikala īre vai interneta abonēšana būs vienāda, neatkarīgi no tā, cik daudz kēksiņu tu pārdod. Tāpēc, plānojot savu budžetu, ir svarīgi ņemt vērā gan mainīgās, gan fiksētās izmaksas, lai saprastu, cik tev būs nepieciešams naudas.</a:t>
            </a:r>
            <a:endParaRPr lang="en-US" sz="1600" dirty="0">
              <a:solidFill>
                <a:schemeClr val="dk1"/>
              </a:solidFill>
              <a:latin typeface="Calibri"/>
              <a:ea typeface="Calibri"/>
              <a:cs typeface="Calibri"/>
              <a:sym typeface="Calibri"/>
            </a:endParaRPr>
          </a:p>
        </p:txBody>
      </p:sp>
      <p:sp>
        <p:nvSpPr>
          <p:cNvPr id="183" name="Google Shape;183;p16"/>
          <p:cNvSpPr txBox="1"/>
          <p:nvPr/>
        </p:nvSpPr>
        <p:spPr>
          <a:xfrm>
            <a:off x="4157655" y="498559"/>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dirty="0" err="1">
                <a:solidFill>
                  <a:srgbClr val="93B3D7"/>
                </a:solidFill>
                <a:latin typeface="Calibri"/>
                <a:ea typeface="Calibri"/>
                <a:cs typeface="Calibri"/>
                <a:sym typeface="Calibri"/>
              </a:rPr>
              <a:t>Ieņēmumi</a:t>
            </a:r>
            <a:r>
              <a:rPr lang="es-ES" sz="1600" dirty="0">
                <a:solidFill>
                  <a:srgbClr val="93B3D7"/>
                </a:solidFill>
                <a:latin typeface="Calibri"/>
                <a:ea typeface="Calibri"/>
                <a:cs typeface="Calibri"/>
                <a:sym typeface="Calibri"/>
              </a:rPr>
              <a:t> un </a:t>
            </a:r>
            <a:r>
              <a:rPr lang="es-ES" sz="1600" dirty="0" err="1">
                <a:solidFill>
                  <a:srgbClr val="93B3D7"/>
                </a:solidFill>
                <a:latin typeface="Calibri"/>
                <a:ea typeface="Calibri"/>
                <a:cs typeface="Calibri"/>
                <a:sym typeface="Calibri"/>
              </a:rPr>
              <a:t>izdevumi</a:t>
            </a:r>
            <a:endParaRPr sz="1600" dirty="0">
              <a:solidFill>
                <a:srgbClr val="93B3D7"/>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7"/>
          <p:cNvSpPr txBox="1"/>
          <p:nvPr/>
        </p:nvSpPr>
        <p:spPr>
          <a:xfrm>
            <a:off x="3702705" y="340843"/>
            <a:ext cx="3885340"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3550" b="1" dirty="0">
                <a:solidFill>
                  <a:srgbClr val="006ED5"/>
                </a:solidFill>
                <a:latin typeface="Trebuchet MS"/>
                <a:ea typeface="Trebuchet MS"/>
                <a:cs typeface="Trebuchet MS"/>
                <a:sym typeface="Trebuchet MS"/>
              </a:rPr>
              <a:t>CIK DAUDZ</a:t>
            </a:r>
            <a:r>
              <a:rPr lang="es-ES" sz="3550" b="1" i="0" dirty="0">
                <a:solidFill>
                  <a:srgbClr val="006ED5"/>
                </a:solidFill>
                <a:latin typeface="Trebuchet MS"/>
                <a:ea typeface="Trebuchet MS"/>
                <a:cs typeface="Trebuchet MS"/>
                <a:sym typeface="Trebuchet MS"/>
              </a:rPr>
              <a:t>?</a:t>
            </a:r>
            <a:endParaRPr dirty="0"/>
          </a:p>
        </p:txBody>
      </p:sp>
      <p:sp>
        <p:nvSpPr>
          <p:cNvPr id="189" name="Google Shape;189;p17"/>
          <p:cNvSpPr txBox="1"/>
          <p:nvPr/>
        </p:nvSpPr>
        <p:spPr>
          <a:xfrm>
            <a:off x="2508809" y="3877007"/>
            <a:ext cx="2345806" cy="227936"/>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es-ES" sz="1400" b="1" dirty="0" err="1">
                <a:solidFill>
                  <a:srgbClr val="B19400"/>
                </a:solidFill>
                <a:latin typeface="Trebuchet MS"/>
                <a:ea typeface="Trebuchet MS"/>
                <a:cs typeface="Trebuchet MS"/>
                <a:sym typeface="Trebuchet MS"/>
              </a:rPr>
              <a:t>Izmaksu</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struktūra</a:t>
            </a:r>
            <a:endParaRPr sz="1400" dirty="0">
              <a:solidFill>
                <a:schemeClr val="dk1"/>
              </a:solidFill>
              <a:latin typeface="Trebuchet MS"/>
              <a:ea typeface="Trebuchet MS"/>
              <a:cs typeface="Trebuchet MS"/>
              <a:sym typeface="Trebuchet MS"/>
            </a:endParaRPr>
          </a:p>
        </p:txBody>
      </p:sp>
      <p:sp>
        <p:nvSpPr>
          <p:cNvPr id="190" name="Google Shape;190;p17"/>
          <p:cNvSpPr txBox="1"/>
          <p:nvPr/>
        </p:nvSpPr>
        <p:spPr>
          <a:xfrm>
            <a:off x="2438400" y="4180671"/>
            <a:ext cx="3588620" cy="954107"/>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400"/>
              <a:buFont typeface="Arial"/>
              <a:buChar char="•"/>
            </a:pPr>
            <a:r>
              <a:rPr lang="es-ES" sz="1400" dirty="0" err="1">
                <a:solidFill>
                  <a:schemeClr val="dk1"/>
                </a:solidFill>
                <a:latin typeface="Calibri"/>
                <a:ea typeface="Calibri"/>
                <a:cs typeface="Calibri"/>
                <a:sym typeface="Calibri"/>
              </a:rPr>
              <a:t>Cik</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maksā</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jūsu</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produkta</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izgatavošana</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vai</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pakalpojuma</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sniegšana</a:t>
            </a:r>
            <a:r>
              <a:rPr lang="es-ES" sz="1400" dirty="0">
                <a:solidFill>
                  <a:schemeClr val="dk1"/>
                </a:solidFill>
                <a:latin typeface="Calibri"/>
                <a:ea typeface="Calibri"/>
                <a:cs typeface="Calibri"/>
                <a:sym typeface="Calibri"/>
              </a:rPr>
              <a:t>?</a:t>
            </a:r>
          </a:p>
          <a:p>
            <a:pPr marL="285750" marR="0" lvl="0" indent="-285750" algn="l" rtl="0">
              <a:spcBef>
                <a:spcPts val="0"/>
              </a:spcBef>
              <a:spcAft>
                <a:spcPts val="0"/>
              </a:spcAft>
              <a:buClr>
                <a:schemeClr val="dk1"/>
              </a:buClr>
              <a:buSzPts val="1400"/>
              <a:buFont typeface="Arial"/>
              <a:buChar char="•"/>
            </a:pPr>
            <a:r>
              <a:rPr lang="es-ES" sz="1400" dirty="0" err="1">
                <a:solidFill>
                  <a:schemeClr val="dk1"/>
                </a:solidFill>
                <a:latin typeface="Calibri"/>
                <a:ea typeface="Calibri"/>
                <a:cs typeface="Calibri"/>
                <a:sym typeface="Calibri"/>
              </a:rPr>
              <a:t>Kādas</a:t>
            </a:r>
            <a:r>
              <a:rPr lang="es-ES" sz="1400" dirty="0">
                <a:solidFill>
                  <a:schemeClr val="dk1"/>
                </a:solidFill>
                <a:latin typeface="Calibri"/>
                <a:ea typeface="Calibri"/>
                <a:cs typeface="Calibri"/>
                <a:sym typeface="Calibri"/>
              </a:rPr>
              <a:t> ir </a:t>
            </a:r>
            <a:r>
              <a:rPr lang="es-ES" sz="1400" dirty="0" err="1">
                <a:solidFill>
                  <a:schemeClr val="dk1"/>
                </a:solidFill>
                <a:latin typeface="Calibri"/>
                <a:ea typeface="Calibri"/>
                <a:cs typeface="Calibri"/>
                <a:sym typeface="Calibri"/>
              </a:rPr>
              <a:t>fiksētās</a:t>
            </a:r>
            <a:r>
              <a:rPr lang="es-ES" sz="1400" dirty="0">
                <a:solidFill>
                  <a:schemeClr val="dk1"/>
                </a:solidFill>
                <a:latin typeface="Calibri"/>
                <a:ea typeface="Calibri"/>
                <a:cs typeface="Calibri"/>
                <a:sym typeface="Calibri"/>
              </a:rPr>
              <a:t> un </a:t>
            </a:r>
            <a:r>
              <a:rPr lang="es-ES" sz="1400" dirty="0" err="1">
                <a:solidFill>
                  <a:schemeClr val="dk1"/>
                </a:solidFill>
                <a:latin typeface="Calibri"/>
                <a:ea typeface="Calibri"/>
                <a:cs typeface="Calibri"/>
                <a:sym typeface="Calibri"/>
              </a:rPr>
              <a:t>mainīgās</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izmaksas</a:t>
            </a:r>
            <a:r>
              <a:rPr lang="es-ES" sz="1400" dirty="0">
                <a:solidFill>
                  <a:schemeClr val="dk1"/>
                </a:solidFill>
                <a:latin typeface="Calibri"/>
                <a:ea typeface="Calibri"/>
                <a:cs typeface="Calibri"/>
                <a:sym typeface="Calibri"/>
              </a:rPr>
              <a:t>?</a:t>
            </a:r>
          </a:p>
          <a:p>
            <a:pPr marL="285750" marR="0" lvl="0" indent="-285750" algn="l" rtl="0">
              <a:spcBef>
                <a:spcPts val="0"/>
              </a:spcBef>
              <a:spcAft>
                <a:spcPts val="0"/>
              </a:spcAft>
              <a:buClr>
                <a:schemeClr val="dk1"/>
              </a:buClr>
              <a:buSzPts val="1400"/>
              <a:buFont typeface="Arial"/>
              <a:buChar char="•"/>
            </a:pPr>
            <a:r>
              <a:rPr lang="es-ES" sz="1400" dirty="0" err="1">
                <a:solidFill>
                  <a:schemeClr val="dk1"/>
                </a:solidFill>
                <a:latin typeface="Calibri"/>
                <a:ea typeface="Calibri"/>
                <a:cs typeface="Calibri"/>
                <a:sym typeface="Calibri"/>
              </a:rPr>
              <a:t>Kā</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jūs</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plānojat</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finansēt</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savu</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biznesu</a:t>
            </a:r>
            <a:r>
              <a:rPr lang="es-ES" sz="1400" dirty="0">
                <a:solidFill>
                  <a:schemeClr val="dk1"/>
                </a:solidFill>
                <a:latin typeface="Calibri"/>
                <a:ea typeface="Calibri"/>
                <a:cs typeface="Calibri"/>
                <a:sym typeface="Calibri"/>
              </a:rPr>
              <a:t>?</a:t>
            </a:r>
            <a:endParaRPr dirty="0"/>
          </a:p>
        </p:txBody>
      </p:sp>
      <p:sp>
        <p:nvSpPr>
          <p:cNvPr id="191" name="Google Shape;191;p17"/>
          <p:cNvSpPr txBox="1"/>
          <p:nvPr/>
        </p:nvSpPr>
        <p:spPr>
          <a:xfrm>
            <a:off x="6096000" y="4180671"/>
            <a:ext cx="3675554" cy="738664"/>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1400"/>
              <a:buFont typeface="Arial"/>
              <a:buChar char="•"/>
            </a:pPr>
            <a:r>
              <a:rPr lang="lv-LV" sz="1400" dirty="0">
                <a:solidFill>
                  <a:schemeClr val="dk1"/>
                </a:solidFill>
                <a:latin typeface="Calibri"/>
                <a:ea typeface="Calibri"/>
                <a:cs typeface="Calibri"/>
                <a:sym typeface="Calibri"/>
              </a:rPr>
              <a:t>Kā jūs plānojat pelnīt naudu?</a:t>
            </a:r>
          </a:p>
          <a:p>
            <a:pPr marL="285750" marR="0" lvl="0" indent="-285750" algn="l" rtl="0">
              <a:spcBef>
                <a:spcPts val="0"/>
              </a:spcBef>
              <a:spcAft>
                <a:spcPts val="0"/>
              </a:spcAft>
              <a:buClr>
                <a:schemeClr val="dk1"/>
              </a:buClr>
              <a:buSzPts val="1400"/>
              <a:buFont typeface="Arial"/>
              <a:buChar char="•"/>
            </a:pPr>
            <a:r>
              <a:rPr lang="lv-LV" sz="1400" dirty="0">
                <a:solidFill>
                  <a:schemeClr val="dk1"/>
                </a:solidFill>
                <a:latin typeface="Calibri"/>
                <a:ea typeface="Calibri"/>
                <a:cs typeface="Calibri"/>
                <a:sym typeface="Calibri"/>
              </a:rPr>
              <a:t>Uz kā balstās jūsu ieņēmumu modelis?</a:t>
            </a:r>
          </a:p>
          <a:p>
            <a:pPr marL="285750" marR="0" lvl="0" indent="-285750" algn="l" rtl="0">
              <a:spcBef>
                <a:spcPts val="0"/>
              </a:spcBef>
              <a:spcAft>
                <a:spcPts val="0"/>
              </a:spcAft>
              <a:buClr>
                <a:schemeClr val="dk1"/>
              </a:buClr>
              <a:buSzPts val="1400"/>
              <a:buFont typeface="Arial"/>
              <a:buChar char="•"/>
            </a:pPr>
            <a:r>
              <a:rPr lang="lv-LV" sz="1400" dirty="0">
                <a:solidFill>
                  <a:schemeClr val="dk1"/>
                </a:solidFill>
                <a:latin typeface="Calibri"/>
                <a:ea typeface="Calibri"/>
                <a:cs typeface="Calibri"/>
                <a:sym typeface="Calibri"/>
              </a:rPr>
              <a:t>Cik daudz naudas plānojat nopelnīt?</a:t>
            </a:r>
            <a:endParaRPr dirty="0"/>
          </a:p>
        </p:txBody>
      </p:sp>
      <p:sp>
        <p:nvSpPr>
          <p:cNvPr id="192" name="Google Shape;192;p17"/>
          <p:cNvSpPr txBox="1"/>
          <p:nvPr/>
        </p:nvSpPr>
        <p:spPr>
          <a:xfrm>
            <a:off x="4173097" y="820138"/>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lv-LV" sz="1600" dirty="0">
                <a:solidFill>
                  <a:srgbClr val="93B3D7"/>
                </a:solidFill>
                <a:latin typeface="Calibri"/>
                <a:ea typeface="Calibri"/>
                <a:cs typeface="Calibri"/>
                <a:sym typeface="Calibri"/>
              </a:rPr>
              <a:t>Ieņēmumi un izdevumi</a:t>
            </a:r>
          </a:p>
        </p:txBody>
      </p:sp>
      <p:sp>
        <p:nvSpPr>
          <p:cNvPr id="193" name="Google Shape;193;p17"/>
          <p:cNvSpPr txBox="1"/>
          <p:nvPr/>
        </p:nvSpPr>
        <p:spPr>
          <a:xfrm>
            <a:off x="6184726" y="3876675"/>
            <a:ext cx="2503804" cy="228268"/>
          </a:xfrm>
          <a:prstGeom prst="rect">
            <a:avLst/>
          </a:prstGeom>
          <a:noFill/>
          <a:ln>
            <a:noFill/>
          </a:ln>
        </p:spPr>
        <p:txBody>
          <a:bodyPr spcFirstLastPara="1" wrap="square" lIns="0" tIns="12700" rIns="0" bIns="0" anchor="t" anchorCtr="0">
            <a:spAutoFit/>
          </a:bodyPr>
          <a:lstStyle/>
          <a:p>
            <a:pPr marL="12700" marR="0" lvl="0" indent="0" algn="l" rtl="0">
              <a:lnSpc>
                <a:spcPct val="100000"/>
              </a:lnSpc>
              <a:spcBef>
                <a:spcPts val="0"/>
              </a:spcBef>
              <a:spcAft>
                <a:spcPts val="0"/>
              </a:spcAft>
              <a:buNone/>
            </a:pPr>
            <a:r>
              <a:rPr lang="lv-LV" sz="1400" b="1" dirty="0">
                <a:solidFill>
                  <a:srgbClr val="008036"/>
                </a:solidFill>
                <a:latin typeface="Trebuchet MS"/>
                <a:ea typeface="Trebuchet MS"/>
                <a:cs typeface="Trebuchet MS"/>
                <a:sym typeface="Trebuchet MS"/>
              </a:rPr>
              <a:t>Ieņēmumu avoti</a:t>
            </a:r>
            <a:endParaRPr sz="1400" dirty="0">
              <a:solidFill>
                <a:srgbClr val="008036"/>
              </a:solidFill>
              <a:latin typeface="Trebuchet MS"/>
              <a:ea typeface="Trebuchet MS"/>
              <a:cs typeface="Trebuchet MS"/>
              <a:sym typeface="Trebuchet MS"/>
            </a:endParaRPr>
          </a:p>
        </p:txBody>
      </p:sp>
      <p:sp>
        <p:nvSpPr>
          <p:cNvPr id="194" name="Google Shape;194;p17"/>
          <p:cNvSpPr/>
          <p:nvPr/>
        </p:nvSpPr>
        <p:spPr>
          <a:xfrm>
            <a:off x="249801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95" name="Google Shape;195;p17"/>
          <p:cNvPicPr preferRelativeResize="0"/>
          <p:nvPr/>
        </p:nvPicPr>
        <p:blipFill rotWithShape="1">
          <a:blip r:embed="rId3">
            <a:alphaModFix/>
          </a:blip>
          <a:srcRect/>
          <a:stretch/>
        </p:blipFill>
        <p:spPr>
          <a:xfrm>
            <a:off x="2726613" y="1613802"/>
            <a:ext cx="1917700" cy="1958073"/>
          </a:xfrm>
          <a:prstGeom prst="rect">
            <a:avLst/>
          </a:prstGeom>
          <a:noFill/>
          <a:ln>
            <a:noFill/>
          </a:ln>
        </p:spPr>
      </p:pic>
      <p:sp>
        <p:nvSpPr>
          <p:cNvPr id="196" name="Google Shape;196;p17"/>
          <p:cNvSpPr/>
          <p:nvPr/>
        </p:nvSpPr>
        <p:spPr>
          <a:xfrm>
            <a:off x="6190324" y="1428751"/>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97" name="Google Shape;197;p17"/>
          <p:cNvPicPr preferRelativeResize="0"/>
          <p:nvPr/>
        </p:nvPicPr>
        <p:blipFill rotWithShape="1">
          <a:blip r:embed="rId4">
            <a:alphaModFix/>
          </a:blip>
          <a:srcRect/>
          <a:stretch/>
        </p:blipFill>
        <p:spPr>
          <a:xfrm flipH="1">
            <a:off x="6402530" y="1637987"/>
            <a:ext cx="1958074" cy="195807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18"/>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i="0" dirty="0">
                <a:solidFill>
                  <a:srgbClr val="006ED5"/>
                </a:solidFill>
                <a:latin typeface="Trebuchet MS"/>
                <a:ea typeface="Trebuchet MS"/>
                <a:cs typeface="Trebuchet MS"/>
                <a:sym typeface="Trebuchet MS"/>
              </a:rPr>
              <a:t>CIK DAUDZ?</a:t>
            </a:r>
            <a:endParaRPr dirty="0"/>
          </a:p>
        </p:txBody>
      </p:sp>
      <p:sp>
        <p:nvSpPr>
          <p:cNvPr id="203" name="Google Shape;203;p18"/>
          <p:cNvSpPr txBox="1"/>
          <p:nvPr/>
        </p:nvSpPr>
        <p:spPr>
          <a:xfrm>
            <a:off x="4075181" y="427725"/>
            <a:ext cx="2944556"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lv-LV" sz="1600" dirty="0">
                <a:solidFill>
                  <a:srgbClr val="93B3D7"/>
                </a:solidFill>
                <a:latin typeface="Calibri"/>
                <a:ea typeface="Calibri"/>
                <a:cs typeface="Calibri"/>
                <a:sym typeface="Calibri"/>
              </a:rPr>
              <a:t>Ieņēmumi un izdevumi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9"/>
          <p:cNvSpPr txBox="1"/>
          <p:nvPr/>
        </p:nvSpPr>
        <p:spPr>
          <a:xfrm>
            <a:off x="3702705" y="340843"/>
            <a:ext cx="3885340" cy="563616"/>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3550" b="1" dirty="0">
                <a:solidFill>
                  <a:srgbClr val="FFBF5B"/>
                </a:solidFill>
                <a:latin typeface="Trebuchet MS"/>
                <a:ea typeface="Trebuchet MS"/>
                <a:cs typeface="Trebuchet MS"/>
                <a:sym typeface="Trebuchet MS"/>
              </a:rPr>
              <a:t>KOMANDA</a:t>
            </a:r>
            <a:endParaRPr sz="3550" b="1" i="0" dirty="0">
              <a:solidFill>
                <a:srgbClr val="FFBF5B"/>
              </a:solidFill>
              <a:latin typeface="Trebuchet MS"/>
              <a:ea typeface="Trebuchet MS"/>
              <a:cs typeface="Trebuchet MS"/>
              <a:sym typeface="Trebuchet MS"/>
            </a:endParaRPr>
          </a:p>
        </p:txBody>
      </p:sp>
      <p:sp>
        <p:nvSpPr>
          <p:cNvPr id="209" name="Google Shape;209;p19"/>
          <p:cNvSpPr txBox="1"/>
          <p:nvPr/>
        </p:nvSpPr>
        <p:spPr>
          <a:xfrm>
            <a:off x="1726545" y="3279093"/>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err="1">
                <a:solidFill>
                  <a:srgbClr val="FF0000"/>
                </a:solidFill>
                <a:latin typeface="Calibri"/>
                <a:ea typeface="Calibri"/>
                <a:cs typeface="Calibri"/>
                <a:sym typeface="Calibri"/>
              </a:rPr>
              <a:t>Vārds</a:t>
            </a:r>
            <a:endParaRPr sz="1400" b="1" dirty="0">
              <a:solidFill>
                <a:srgbClr val="FF0000"/>
              </a:solidFill>
              <a:latin typeface="Calibri"/>
              <a:ea typeface="Calibri"/>
              <a:cs typeface="Calibri"/>
              <a:sym typeface="Calibri"/>
            </a:endParaRPr>
          </a:p>
        </p:txBody>
      </p:sp>
      <p:sp>
        <p:nvSpPr>
          <p:cNvPr id="210" name="Google Shape;210;p19"/>
          <p:cNvSpPr txBox="1"/>
          <p:nvPr/>
        </p:nvSpPr>
        <p:spPr>
          <a:xfrm>
            <a:off x="1516994" y="3586870"/>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a:solidFill>
                  <a:srgbClr val="004AAE"/>
                </a:solidFill>
                <a:latin typeface="Calibri"/>
                <a:ea typeface="Calibri"/>
                <a:cs typeface="Calibri"/>
                <a:sym typeface="Calibri"/>
              </a:rPr>
              <a:t>Loma </a:t>
            </a:r>
            <a:r>
              <a:rPr lang="es-ES" sz="1400" b="1" dirty="0" err="1">
                <a:solidFill>
                  <a:srgbClr val="004AAE"/>
                </a:solidFill>
                <a:latin typeface="Calibri"/>
                <a:ea typeface="Calibri"/>
                <a:cs typeface="Calibri"/>
                <a:sym typeface="Calibri"/>
              </a:rPr>
              <a:t>p</a:t>
            </a:r>
            <a:r>
              <a:rPr lang="es-ES" b="1" dirty="0" err="1">
                <a:solidFill>
                  <a:srgbClr val="004AAE"/>
                </a:solidFill>
                <a:latin typeface="Calibri"/>
                <a:ea typeface="Calibri"/>
                <a:cs typeface="Calibri"/>
                <a:sym typeface="Calibri"/>
              </a:rPr>
              <a:t>rojektā</a:t>
            </a:r>
            <a:endParaRPr sz="1400" b="1" dirty="0">
              <a:solidFill>
                <a:srgbClr val="004AAE"/>
              </a:solidFill>
              <a:latin typeface="Calibri"/>
              <a:ea typeface="Calibri"/>
              <a:cs typeface="Calibri"/>
              <a:sym typeface="Calibri"/>
            </a:endParaRPr>
          </a:p>
        </p:txBody>
      </p:sp>
      <p:sp>
        <p:nvSpPr>
          <p:cNvPr id="211" name="Google Shape;211;p19"/>
          <p:cNvSpPr txBox="1"/>
          <p:nvPr/>
        </p:nvSpPr>
        <p:spPr>
          <a:xfrm>
            <a:off x="1295400" y="3876675"/>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dirty="0" err="1">
                <a:solidFill>
                  <a:srgbClr val="008036"/>
                </a:solidFill>
                <a:latin typeface="Calibri"/>
                <a:ea typeface="Calibri"/>
                <a:cs typeface="Calibri"/>
                <a:sym typeface="Calibri"/>
              </a:rPr>
              <a:t>Pieredze</a:t>
            </a:r>
            <a:r>
              <a:rPr lang="es-ES" sz="1400" dirty="0">
                <a:solidFill>
                  <a:srgbClr val="008036"/>
                </a:solidFill>
                <a:latin typeface="Calibri"/>
                <a:ea typeface="Calibri"/>
                <a:cs typeface="Calibri"/>
                <a:sym typeface="Calibri"/>
              </a:rPr>
              <a:t> un </a:t>
            </a:r>
            <a:r>
              <a:rPr lang="es-ES" sz="1400" dirty="0" err="1">
                <a:solidFill>
                  <a:srgbClr val="008036"/>
                </a:solidFill>
                <a:latin typeface="Calibri"/>
                <a:ea typeface="Calibri"/>
                <a:cs typeface="Calibri"/>
                <a:sym typeface="Calibri"/>
              </a:rPr>
              <a:t>stiprās</a:t>
            </a:r>
            <a:r>
              <a:rPr lang="es-ES" sz="1400" dirty="0">
                <a:solidFill>
                  <a:srgbClr val="008036"/>
                </a:solidFill>
                <a:latin typeface="Calibri"/>
                <a:ea typeface="Calibri"/>
                <a:cs typeface="Calibri"/>
                <a:sym typeface="Calibri"/>
              </a:rPr>
              <a:t> puses</a:t>
            </a:r>
            <a:endParaRPr sz="1400" dirty="0">
              <a:solidFill>
                <a:srgbClr val="008036"/>
              </a:solidFill>
              <a:latin typeface="Calibri"/>
              <a:ea typeface="Calibri"/>
              <a:cs typeface="Calibri"/>
              <a:sym typeface="Calibri"/>
            </a:endParaRPr>
          </a:p>
        </p:txBody>
      </p:sp>
      <p:pic>
        <p:nvPicPr>
          <p:cNvPr id="212" name="Google Shape;212;p19"/>
          <p:cNvPicPr preferRelativeResize="0"/>
          <p:nvPr/>
        </p:nvPicPr>
        <p:blipFill rotWithShape="1">
          <a:blip r:embed="rId3">
            <a:alphaModFix/>
          </a:blip>
          <a:srcRect/>
          <a:stretch/>
        </p:blipFill>
        <p:spPr>
          <a:xfrm>
            <a:off x="1726545" y="1846026"/>
            <a:ext cx="1416705" cy="1427860"/>
          </a:xfrm>
          <a:prstGeom prst="rect">
            <a:avLst/>
          </a:prstGeom>
          <a:noFill/>
          <a:ln>
            <a:noFill/>
          </a:ln>
        </p:spPr>
      </p:pic>
      <p:pic>
        <p:nvPicPr>
          <p:cNvPr id="213" name="Google Shape;213;p19"/>
          <p:cNvPicPr preferRelativeResize="0"/>
          <p:nvPr/>
        </p:nvPicPr>
        <p:blipFill rotWithShape="1">
          <a:blip r:embed="rId4">
            <a:alphaModFix/>
          </a:blip>
          <a:srcRect/>
          <a:stretch/>
        </p:blipFill>
        <p:spPr>
          <a:xfrm>
            <a:off x="7846855" y="1819275"/>
            <a:ext cx="1447798" cy="1470779"/>
          </a:xfrm>
          <a:prstGeom prst="rect">
            <a:avLst/>
          </a:prstGeom>
          <a:noFill/>
          <a:ln>
            <a:noFill/>
          </a:ln>
        </p:spPr>
      </p:pic>
      <p:pic>
        <p:nvPicPr>
          <p:cNvPr id="214" name="Google Shape;214;p19"/>
          <p:cNvPicPr preferRelativeResize="0"/>
          <p:nvPr/>
        </p:nvPicPr>
        <p:blipFill rotWithShape="1">
          <a:blip r:embed="rId5">
            <a:alphaModFix/>
          </a:blip>
          <a:srcRect/>
          <a:stretch/>
        </p:blipFill>
        <p:spPr>
          <a:xfrm>
            <a:off x="3718043" y="1819275"/>
            <a:ext cx="1451292" cy="1451292"/>
          </a:xfrm>
          <a:prstGeom prst="rect">
            <a:avLst/>
          </a:prstGeom>
          <a:noFill/>
          <a:ln>
            <a:noFill/>
          </a:ln>
        </p:spPr>
      </p:pic>
      <p:pic>
        <p:nvPicPr>
          <p:cNvPr id="215" name="Google Shape;215;p19"/>
          <p:cNvPicPr preferRelativeResize="0"/>
          <p:nvPr/>
        </p:nvPicPr>
        <p:blipFill rotWithShape="1">
          <a:blip r:embed="rId6">
            <a:alphaModFix/>
          </a:blip>
          <a:srcRect/>
          <a:stretch/>
        </p:blipFill>
        <p:spPr>
          <a:xfrm>
            <a:off x="5805376" y="1840457"/>
            <a:ext cx="1426618" cy="1426618"/>
          </a:xfrm>
          <a:prstGeom prst="rect">
            <a:avLst/>
          </a:prstGeom>
          <a:noFill/>
          <a:ln>
            <a:noFill/>
          </a:ln>
        </p:spPr>
      </p:pic>
      <p:sp>
        <p:nvSpPr>
          <p:cNvPr id="216" name="Google Shape;216;p19"/>
          <p:cNvSpPr txBox="1"/>
          <p:nvPr/>
        </p:nvSpPr>
        <p:spPr>
          <a:xfrm>
            <a:off x="3771982" y="3279093"/>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err="1">
                <a:solidFill>
                  <a:srgbClr val="FF0000"/>
                </a:solidFill>
                <a:latin typeface="Calibri"/>
                <a:ea typeface="Calibri"/>
                <a:cs typeface="Calibri"/>
                <a:sym typeface="Calibri"/>
              </a:rPr>
              <a:t>Vārds</a:t>
            </a:r>
            <a:endParaRPr sz="1400" b="1" dirty="0">
              <a:solidFill>
                <a:srgbClr val="FF0000"/>
              </a:solidFill>
              <a:latin typeface="Calibri"/>
              <a:ea typeface="Calibri"/>
              <a:cs typeface="Calibri"/>
              <a:sym typeface="Calibri"/>
            </a:endParaRPr>
          </a:p>
        </p:txBody>
      </p:sp>
      <p:sp>
        <p:nvSpPr>
          <p:cNvPr id="217" name="Google Shape;217;p19"/>
          <p:cNvSpPr txBox="1"/>
          <p:nvPr/>
        </p:nvSpPr>
        <p:spPr>
          <a:xfrm>
            <a:off x="3562431" y="3586870"/>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a:solidFill>
                  <a:srgbClr val="004AAE"/>
                </a:solidFill>
                <a:latin typeface="Calibri"/>
                <a:ea typeface="Calibri"/>
                <a:cs typeface="Calibri"/>
                <a:sym typeface="Calibri"/>
              </a:rPr>
              <a:t>Loma </a:t>
            </a:r>
            <a:r>
              <a:rPr lang="es-ES" sz="1400" b="1" dirty="0" err="1">
                <a:solidFill>
                  <a:srgbClr val="004AAE"/>
                </a:solidFill>
                <a:latin typeface="Calibri"/>
                <a:ea typeface="Calibri"/>
                <a:cs typeface="Calibri"/>
                <a:sym typeface="Calibri"/>
              </a:rPr>
              <a:t>p</a:t>
            </a:r>
            <a:r>
              <a:rPr lang="es-ES" b="1" dirty="0" err="1">
                <a:solidFill>
                  <a:srgbClr val="004AAE"/>
                </a:solidFill>
                <a:latin typeface="Calibri"/>
                <a:ea typeface="Calibri"/>
                <a:cs typeface="Calibri"/>
                <a:sym typeface="Calibri"/>
              </a:rPr>
              <a:t>rojektā</a:t>
            </a:r>
            <a:endParaRPr lang="es-ES" sz="1400" b="1" dirty="0">
              <a:solidFill>
                <a:srgbClr val="004AAE"/>
              </a:solidFill>
              <a:latin typeface="Calibri"/>
              <a:ea typeface="Calibri"/>
              <a:cs typeface="Calibri"/>
              <a:sym typeface="Calibri"/>
            </a:endParaRPr>
          </a:p>
        </p:txBody>
      </p:sp>
      <p:sp>
        <p:nvSpPr>
          <p:cNvPr id="218" name="Google Shape;218;p19"/>
          <p:cNvSpPr txBox="1"/>
          <p:nvPr/>
        </p:nvSpPr>
        <p:spPr>
          <a:xfrm>
            <a:off x="3340837" y="3876675"/>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dirty="0" err="1">
                <a:solidFill>
                  <a:srgbClr val="008036"/>
                </a:solidFill>
                <a:latin typeface="Calibri"/>
                <a:ea typeface="Calibri"/>
                <a:cs typeface="Calibri"/>
                <a:sym typeface="Calibri"/>
              </a:rPr>
              <a:t>Pieredze</a:t>
            </a:r>
            <a:r>
              <a:rPr lang="es-ES" sz="1400" dirty="0">
                <a:solidFill>
                  <a:srgbClr val="008036"/>
                </a:solidFill>
                <a:latin typeface="Calibri"/>
                <a:ea typeface="Calibri"/>
                <a:cs typeface="Calibri"/>
                <a:sym typeface="Calibri"/>
              </a:rPr>
              <a:t> un </a:t>
            </a:r>
            <a:r>
              <a:rPr lang="es-ES" sz="1400" dirty="0" err="1">
                <a:solidFill>
                  <a:srgbClr val="008036"/>
                </a:solidFill>
                <a:latin typeface="Calibri"/>
                <a:ea typeface="Calibri"/>
                <a:cs typeface="Calibri"/>
                <a:sym typeface="Calibri"/>
              </a:rPr>
              <a:t>stiprās</a:t>
            </a:r>
            <a:r>
              <a:rPr lang="es-ES" sz="1400" dirty="0">
                <a:solidFill>
                  <a:srgbClr val="008036"/>
                </a:solidFill>
                <a:latin typeface="Calibri"/>
                <a:ea typeface="Calibri"/>
                <a:cs typeface="Calibri"/>
                <a:sym typeface="Calibri"/>
              </a:rPr>
              <a:t> puses</a:t>
            </a:r>
          </a:p>
        </p:txBody>
      </p:sp>
      <p:sp>
        <p:nvSpPr>
          <p:cNvPr id="219" name="Google Shape;219;p19"/>
          <p:cNvSpPr txBox="1"/>
          <p:nvPr/>
        </p:nvSpPr>
        <p:spPr>
          <a:xfrm>
            <a:off x="5817339" y="3280998"/>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err="1">
                <a:solidFill>
                  <a:srgbClr val="FF0000"/>
                </a:solidFill>
                <a:latin typeface="Calibri"/>
                <a:ea typeface="Calibri"/>
                <a:cs typeface="Calibri"/>
                <a:sym typeface="Calibri"/>
              </a:rPr>
              <a:t>Vārds</a:t>
            </a:r>
            <a:endParaRPr sz="1400" b="1" dirty="0">
              <a:solidFill>
                <a:srgbClr val="FF0000"/>
              </a:solidFill>
              <a:latin typeface="Calibri"/>
              <a:ea typeface="Calibri"/>
              <a:cs typeface="Calibri"/>
              <a:sym typeface="Calibri"/>
            </a:endParaRPr>
          </a:p>
        </p:txBody>
      </p:sp>
      <p:sp>
        <p:nvSpPr>
          <p:cNvPr id="220" name="Google Shape;220;p19"/>
          <p:cNvSpPr txBox="1"/>
          <p:nvPr/>
        </p:nvSpPr>
        <p:spPr>
          <a:xfrm>
            <a:off x="5607788" y="3588775"/>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a:solidFill>
                  <a:srgbClr val="004AAE"/>
                </a:solidFill>
                <a:latin typeface="Calibri"/>
                <a:ea typeface="Calibri"/>
                <a:cs typeface="Calibri"/>
                <a:sym typeface="Calibri"/>
              </a:rPr>
              <a:t>Loma </a:t>
            </a:r>
            <a:r>
              <a:rPr lang="es-ES" sz="1400" b="1" dirty="0" err="1">
                <a:solidFill>
                  <a:srgbClr val="004AAE"/>
                </a:solidFill>
                <a:latin typeface="Calibri"/>
                <a:ea typeface="Calibri"/>
                <a:cs typeface="Calibri"/>
                <a:sym typeface="Calibri"/>
              </a:rPr>
              <a:t>p</a:t>
            </a:r>
            <a:r>
              <a:rPr lang="es-ES" b="1" dirty="0" err="1">
                <a:solidFill>
                  <a:srgbClr val="004AAE"/>
                </a:solidFill>
                <a:latin typeface="Calibri"/>
                <a:ea typeface="Calibri"/>
                <a:cs typeface="Calibri"/>
                <a:sym typeface="Calibri"/>
              </a:rPr>
              <a:t>rojektā</a:t>
            </a:r>
            <a:endParaRPr lang="es-ES" sz="1400" b="1" dirty="0">
              <a:solidFill>
                <a:srgbClr val="004AAE"/>
              </a:solidFill>
              <a:latin typeface="Calibri"/>
              <a:ea typeface="Calibri"/>
              <a:cs typeface="Calibri"/>
              <a:sym typeface="Calibri"/>
            </a:endParaRPr>
          </a:p>
        </p:txBody>
      </p:sp>
      <p:sp>
        <p:nvSpPr>
          <p:cNvPr id="221" name="Google Shape;221;p19"/>
          <p:cNvSpPr txBox="1"/>
          <p:nvPr/>
        </p:nvSpPr>
        <p:spPr>
          <a:xfrm>
            <a:off x="5386194" y="3878580"/>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dirty="0" err="1">
                <a:solidFill>
                  <a:srgbClr val="008036"/>
                </a:solidFill>
                <a:latin typeface="Calibri"/>
                <a:ea typeface="Calibri"/>
                <a:cs typeface="Calibri"/>
                <a:sym typeface="Calibri"/>
              </a:rPr>
              <a:t>Pieredze</a:t>
            </a:r>
            <a:r>
              <a:rPr lang="es-ES" sz="1400" dirty="0">
                <a:solidFill>
                  <a:srgbClr val="008036"/>
                </a:solidFill>
                <a:latin typeface="Calibri"/>
                <a:ea typeface="Calibri"/>
                <a:cs typeface="Calibri"/>
                <a:sym typeface="Calibri"/>
              </a:rPr>
              <a:t> un </a:t>
            </a:r>
            <a:r>
              <a:rPr lang="es-ES" sz="1400" dirty="0" err="1">
                <a:solidFill>
                  <a:srgbClr val="008036"/>
                </a:solidFill>
                <a:latin typeface="Calibri"/>
                <a:ea typeface="Calibri"/>
                <a:cs typeface="Calibri"/>
                <a:sym typeface="Calibri"/>
              </a:rPr>
              <a:t>stiprās</a:t>
            </a:r>
            <a:r>
              <a:rPr lang="es-ES" sz="1400" dirty="0">
                <a:solidFill>
                  <a:srgbClr val="008036"/>
                </a:solidFill>
                <a:latin typeface="Calibri"/>
                <a:ea typeface="Calibri"/>
                <a:cs typeface="Calibri"/>
                <a:sym typeface="Calibri"/>
              </a:rPr>
              <a:t> puses</a:t>
            </a:r>
          </a:p>
        </p:txBody>
      </p:sp>
      <p:sp>
        <p:nvSpPr>
          <p:cNvPr id="222" name="Google Shape;222;p19"/>
          <p:cNvSpPr txBox="1"/>
          <p:nvPr/>
        </p:nvSpPr>
        <p:spPr>
          <a:xfrm>
            <a:off x="7862776" y="3280998"/>
            <a:ext cx="1416705"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err="1">
                <a:solidFill>
                  <a:srgbClr val="FF0000"/>
                </a:solidFill>
                <a:latin typeface="Calibri"/>
                <a:ea typeface="Calibri"/>
                <a:cs typeface="Calibri"/>
                <a:sym typeface="Calibri"/>
              </a:rPr>
              <a:t>Vārds</a:t>
            </a:r>
            <a:endParaRPr sz="1400" b="1" dirty="0">
              <a:solidFill>
                <a:srgbClr val="FF0000"/>
              </a:solidFill>
              <a:latin typeface="Calibri"/>
              <a:ea typeface="Calibri"/>
              <a:cs typeface="Calibri"/>
              <a:sym typeface="Calibri"/>
            </a:endParaRPr>
          </a:p>
        </p:txBody>
      </p:sp>
      <p:sp>
        <p:nvSpPr>
          <p:cNvPr id="223" name="Google Shape;223;p19"/>
          <p:cNvSpPr txBox="1"/>
          <p:nvPr/>
        </p:nvSpPr>
        <p:spPr>
          <a:xfrm>
            <a:off x="7653225" y="3588775"/>
            <a:ext cx="1835806"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b="1" dirty="0">
                <a:solidFill>
                  <a:srgbClr val="004AAE"/>
                </a:solidFill>
                <a:latin typeface="Calibri"/>
                <a:ea typeface="Calibri"/>
                <a:cs typeface="Calibri"/>
                <a:sym typeface="Calibri"/>
              </a:rPr>
              <a:t>Loma </a:t>
            </a:r>
            <a:r>
              <a:rPr lang="es-ES" sz="1400" b="1" dirty="0" err="1">
                <a:solidFill>
                  <a:srgbClr val="004AAE"/>
                </a:solidFill>
                <a:latin typeface="Calibri"/>
                <a:ea typeface="Calibri"/>
                <a:cs typeface="Calibri"/>
                <a:sym typeface="Calibri"/>
              </a:rPr>
              <a:t>p</a:t>
            </a:r>
            <a:r>
              <a:rPr lang="es-ES" b="1" dirty="0" err="1">
                <a:solidFill>
                  <a:srgbClr val="004AAE"/>
                </a:solidFill>
                <a:latin typeface="Calibri"/>
                <a:ea typeface="Calibri"/>
                <a:cs typeface="Calibri"/>
                <a:sym typeface="Calibri"/>
              </a:rPr>
              <a:t>rojektā</a:t>
            </a:r>
            <a:endParaRPr lang="es-ES" sz="1400" b="1" dirty="0">
              <a:solidFill>
                <a:srgbClr val="004AAE"/>
              </a:solidFill>
              <a:latin typeface="Calibri"/>
              <a:ea typeface="Calibri"/>
              <a:cs typeface="Calibri"/>
              <a:sym typeface="Calibri"/>
            </a:endParaRPr>
          </a:p>
        </p:txBody>
      </p:sp>
      <p:sp>
        <p:nvSpPr>
          <p:cNvPr id="224" name="Google Shape;224;p19"/>
          <p:cNvSpPr txBox="1"/>
          <p:nvPr/>
        </p:nvSpPr>
        <p:spPr>
          <a:xfrm>
            <a:off x="7431631" y="3878580"/>
            <a:ext cx="2266951"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dirty="0" err="1">
                <a:solidFill>
                  <a:srgbClr val="008036"/>
                </a:solidFill>
                <a:latin typeface="Calibri"/>
                <a:ea typeface="Calibri"/>
                <a:cs typeface="Calibri"/>
                <a:sym typeface="Calibri"/>
              </a:rPr>
              <a:t>Pieredze</a:t>
            </a:r>
            <a:r>
              <a:rPr lang="es-ES" sz="1400" dirty="0">
                <a:solidFill>
                  <a:srgbClr val="008036"/>
                </a:solidFill>
                <a:latin typeface="Calibri"/>
                <a:ea typeface="Calibri"/>
                <a:cs typeface="Calibri"/>
                <a:sym typeface="Calibri"/>
              </a:rPr>
              <a:t> un </a:t>
            </a:r>
            <a:r>
              <a:rPr lang="es-ES" sz="1400" dirty="0" err="1">
                <a:solidFill>
                  <a:srgbClr val="008036"/>
                </a:solidFill>
                <a:latin typeface="Calibri"/>
                <a:ea typeface="Calibri"/>
                <a:cs typeface="Calibri"/>
                <a:sym typeface="Calibri"/>
              </a:rPr>
              <a:t>stiprās</a:t>
            </a:r>
            <a:r>
              <a:rPr lang="es-ES" sz="1400" dirty="0">
                <a:solidFill>
                  <a:srgbClr val="008036"/>
                </a:solidFill>
                <a:latin typeface="Calibri"/>
                <a:ea typeface="Calibri"/>
                <a:cs typeface="Calibri"/>
                <a:sym typeface="Calibri"/>
              </a:rPr>
              <a:t> puses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2"/>
          <p:cNvSpPr txBox="1"/>
          <p:nvPr/>
        </p:nvSpPr>
        <p:spPr>
          <a:xfrm>
            <a:off x="2286000" y="750197"/>
            <a:ext cx="6858000" cy="448179"/>
          </a:xfrm>
          <a:prstGeom prst="rect">
            <a:avLst/>
          </a:prstGeom>
          <a:noFill/>
          <a:ln>
            <a:noFill/>
          </a:ln>
        </p:spPr>
        <p:txBody>
          <a:bodyPr spcFirstLastPara="1" wrap="square" lIns="0" tIns="17125" rIns="0" bIns="0" anchor="t" anchorCtr="0">
            <a:spAutoFit/>
          </a:bodyPr>
          <a:lstStyle/>
          <a:p>
            <a:pPr marL="12700" marR="0" lvl="0" indent="0" algn="l" rtl="0">
              <a:spcBef>
                <a:spcPts val="0"/>
              </a:spcBef>
              <a:spcAft>
                <a:spcPts val="0"/>
              </a:spcAft>
              <a:buNone/>
            </a:pPr>
            <a:r>
              <a:rPr lang="en-US" sz="2800" b="1" dirty="0">
                <a:solidFill>
                  <a:srgbClr val="FF0000"/>
                </a:solidFill>
                <a:latin typeface="Trebuchet MS"/>
                <a:sym typeface="Trebuchet MS"/>
              </a:rPr>
              <a:t>KAS IR IDEJAS PIEDĀVĀJUMS (PIČINGS)?</a:t>
            </a:r>
            <a:endParaRPr lang="en-US" sz="2800" dirty="0"/>
          </a:p>
        </p:txBody>
      </p:sp>
      <p:sp>
        <p:nvSpPr>
          <p:cNvPr id="50" name="Google Shape;50;p2"/>
          <p:cNvSpPr txBox="1"/>
          <p:nvPr/>
        </p:nvSpPr>
        <p:spPr>
          <a:xfrm>
            <a:off x="990600" y="1514475"/>
            <a:ext cx="9448800" cy="378561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lv-LV" sz="2000" b="0" i="0" u="none" strike="noStrike" cap="none" dirty="0">
                <a:solidFill>
                  <a:schemeClr val="dk1"/>
                </a:solidFill>
                <a:latin typeface="Calibri"/>
                <a:ea typeface="Calibri"/>
                <a:cs typeface="Calibri"/>
                <a:sym typeface="Calibri"/>
              </a:rPr>
              <a:t>P</a:t>
            </a:r>
            <a:r>
              <a:rPr lang="en-US" sz="2000" b="0" i="0" u="none" strike="noStrike" cap="none" dirty="0" err="1">
                <a:solidFill>
                  <a:schemeClr val="dk1"/>
                </a:solidFill>
                <a:latin typeface="Calibri"/>
                <a:ea typeface="Calibri"/>
                <a:cs typeface="Calibri"/>
                <a:sym typeface="Calibri"/>
              </a:rPr>
              <a:t>ičings</a:t>
            </a:r>
            <a:r>
              <a:rPr lang="lv-LV" sz="2000" b="0" i="0" u="none" strike="noStrike" cap="none" dirty="0">
                <a:solidFill>
                  <a:schemeClr val="dk1"/>
                </a:solidFill>
                <a:latin typeface="Calibri"/>
                <a:ea typeface="Calibri"/>
                <a:cs typeface="Calibri"/>
                <a:sym typeface="Calibri"/>
              </a:rPr>
              <a:t> ir īpašs veids, kā pastāstīt stāstu un parādīt savu biznesa ideju citiem (piemēram, investoriem vai potenciālajiem partneriem). T</a:t>
            </a:r>
            <a:r>
              <a:rPr lang="en-US" sz="2000" b="0" i="0" u="none" strike="noStrike" cap="none" dirty="0">
                <a:solidFill>
                  <a:schemeClr val="dk1"/>
                </a:solidFill>
                <a:latin typeface="Calibri"/>
                <a:ea typeface="Calibri"/>
                <a:cs typeface="Calibri"/>
                <a:sym typeface="Calibri"/>
              </a:rPr>
              <a:t>as</a:t>
            </a:r>
            <a:r>
              <a:rPr lang="lv-LV" sz="2000" b="0" i="0" u="none" strike="noStrike" cap="none" dirty="0">
                <a:solidFill>
                  <a:schemeClr val="dk1"/>
                </a:solidFill>
                <a:latin typeface="Calibri"/>
                <a:ea typeface="Calibri"/>
                <a:cs typeface="Calibri"/>
                <a:sym typeface="Calibri"/>
              </a:rPr>
              <a:t> palīdz jums saņemt atbalstu un pārvērst savus sapņus realitātē.</a:t>
            </a:r>
            <a:r>
              <a:rPr lang="es-ES" sz="2000" b="1" i="0" u="none" strike="noStrike" cap="none" dirty="0">
                <a:solidFill>
                  <a:schemeClr val="dk1"/>
                </a:solidFill>
                <a:latin typeface="Calibri"/>
                <a:ea typeface="Calibri"/>
                <a:cs typeface="Calibri"/>
                <a:sym typeface="Calibri"/>
              </a:rPr>
              <a:t> </a:t>
            </a:r>
          </a:p>
          <a:p>
            <a:pPr marL="0" marR="0" lvl="0" indent="0" algn="just" rtl="0">
              <a:spcBef>
                <a:spcPts val="0"/>
              </a:spcBef>
              <a:spcAft>
                <a:spcPts val="0"/>
              </a:spcAft>
              <a:buNone/>
            </a:pPr>
            <a:endParaRPr sz="2000" b="1"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2000" b="0" i="0" u="none" strike="noStrike" cap="none" dirty="0">
                <a:solidFill>
                  <a:schemeClr val="dk1"/>
                </a:solidFill>
                <a:latin typeface="Calibri"/>
                <a:ea typeface="Calibri"/>
                <a:cs typeface="Calibri"/>
                <a:sym typeface="Calibri"/>
              </a:rPr>
              <a:t>Savas</a:t>
            </a:r>
            <a:r>
              <a:rPr lang="en-US" sz="2000" b="0" i="0" u="none" strike="noStrike" cap="none" dirty="0">
                <a:solidFill>
                  <a:schemeClr val="dk1"/>
                </a:solidFill>
                <a:latin typeface="Calibri"/>
                <a:ea typeface="Calibri"/>
                <a:cs typeface="Calibri"/>
                <a:sym typeface="Calibri"/>
              </a:rPr>
              <a:t> </a:t>
            </a:r>
            <a:r>
              <a:rPr lang="en-US" sz="2000" b="0" i="0" u="none" strike="noStrike" cap="none" dirty="0" err="1">
                <a:solidFill>
                  <a:schemeClr val="dk1"/>
                </a:solidFill>
                <a:latin typeface="Calibri"/>
                <a:ea typeface="Calibri"/>
                <a:cs typeface="Calibri"/>
                <a:sym typeface="Calibri"/>
              </a:rPr>
              <a:t>pičinga</a:t>
            </a:r>
            <a:r>
              <a:rPr lang="lv-LV" sz="2000" b="0" i="0" u="none" strike="noStrike" cap="none" dirty="0">
                <a:solidFill>
                  <a:schemeClr val="dk1"/>
                </a:solidFill>
                <a:latin typeface="Calibri"/>
                <a:ea typeface="Calibri"/>
                <a:cs typeface="Calibri"/>
                <a:sym typeface="Calibri"/>
              </a:rPr>
              <a:t> laikā jūs runāsiet par tādām lietām kā problēma, kuru jūsu ideja risina, kā jūsu ideja atšķiras no citām līdzīgām idejām tirgū, un kā tā var padarīt</a:t>
            </a:r>
            <a:r>
              <a:rPr lang="en-US" sz="2000" dirty="0">
                <a:solidFill>
                  <a:schemeClr val="dk1"/>
                </a:solidFill>
                <a:latin typeface="Calibri"/>
                <a:ea typeface="Calibri"/>
                <a:cs typeface="Calibri"/>
                <a:sym typeface="Calibri"/>
              </a:rPr>
              <a:t> </a:t>
            </a:r>
            <a:r>
              <a:rPr lang="en-US" sz="2000" dirty="0" err="1">
                <a:solidFill>
                  <a:schemeClr val="dk1"/>
                </a:solidFill>
                <a:latin typeface="Calibri"/>
                <a:ea typeface="Calibri"/>
                <a:cs typeface="Calibri"/>
                <a:sym typeface="Calibri"/>
              </a:rPr>
              <a:t>pircēju</a:t>
            </a:r>
            <a:r>
              <a:rPr lang="lv-LV" sz="2000" b="0" i="0" u="none" strike="noStrike" cap="none" dirty="0">
                <a:solidFill>
                  <a:schemeClr val="dk1"/>
                </a:solidFill>
                <a:latin typeface="Calibri"/>
                <a:ea typeface="Calibri"/>
                <a:cs typeface="Calibri"/>
                <a:sym typeface="Calibri"/>
              </a:rPr>
              <a:t> dzīvi labāku</a:t>
            </a:r>
            <a:r>
              <a:rPr lang="en-US" sz="2000" b="0" i="0" u="none" strike="noStrike" cap="none" dirty="0">
                <a:solidFill>
                  <a:schemeClr val="dk1"/>
                </a:solidFill>
                <a:latin typeface="Calibri"/>
                <a:ea typeface="Calibri"/>
                <a:cs typeface="Calibri"/>
                <a:sym typeface="Calibri"/>
              </a:rPr>
              <a:t>.</a:t>
            </a:r>
          </a:p>
          <a:p>
            <a:pPr marL="0" marR="0" lvl="0" indent="0" algn="just" rtl="0">
              <a:spcBef>
                <a:spcPts val="0"/>
              </a:spcBef>
              <a:spcAft>
                <a:spcPts val="0"/>
              </a:spcAft>
              <a:buNone/>
            </a:pPr>
            <a:r>
              <a:rPr lang="es-ES" sz="2000" b="0" i="0" u="none" strike="noStrike" cap="none" dirty="0">
                <a:solidFill>
                  <a:schemeClr val="dk1"/>
                </a:solidFill>
                <a:latin typeface="Calibri"/>
                <a:ea typeface="Calibri"/>
                <a:cs typeface="Calibri"/>
                <a:sym typeface="Calibri"/>
              </a:rPr>
              <a:t> </a:t>
            </a: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2000" b="0" i="0" u="none" strike="noStrike" cap="none" dirty="0">
                <a:solidFill>
                  <a:schemeClr val="dk1"/>
                </a:solidFill>
                <a:latin typeface="Calibri"/>
                <a:ea typeface="Calibri"/>
                <a:cs typeface="Calibri"/>
                <a:sym typeface="Calibri"/>
              </a:rPr>
              <a:t>Jūs arī varētu runāt par to, kā jūs plānojat pelnīt naudu no savas idejas un kā tā var augt un kļūt vēl </a:t>
            </a:r>
            <a:r>
              <a:rPr lang="en-US" sz="2000" b="0" i="0" u="none" strike="noStrike" cap="none" dirty="0" err="1">
                <a:solidFill>
                  <a:schemeClr val="dk1"/>
                </a:solidFill>
                <a:latin typeface="Calibri"/>
                <a:ea typeface="Calibri"/>
                <a:cs typeface="Calibri"/>
                <a:sym typeface="Calibri"/>
              </a:rPr>
              <a:t>labāka</a:t>
            </a:r>
            <a:r>
              <a:rPr lang="en-US" sz="2000" b="0" i="0" u="none" strike="noStrike" cap="none" dirty="0">
                <a:solidFill>
                  <a:schemeClr val="dk1"/>
                </a:solidFill>
                <a:latin typeface="Calibri"/>
                <a:ea typeface="Calibri"/>
                <a:cs typeface="Calibri"/>
                <a:sym typeface="Calibri"/>
              </a:rPr>
              <a:t> </a:t>
            </a:r>
            <a:r>
              <a:rPr lang="lv-LV" sz="2000" b="0" i="0" u="none" strike="noStrike" cap="none" dirty="0">
                <a:solidFill>
                  <a:schemeClr val="dk1"/>
                </a:solidFill>
                <a:latin typeface="Calibri"/>
                <a:ea typeface="Calibri"/>
                <a:cs typeface="Calibri"/>
                <a:sym typeface="Calibri"/>
              </a:rPr>
              <a:t>laika gaitā.</a:t>
            </a:r>
            <a:endParaRPr lang="en-US"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endParaRPr sz="2000" b="0" i="0" u="none" strike="noStrike" cap="none" dirty="0">
              <a:solidFill>
                <a:schemeClr val="dk1"/>
              </a:solidFill>
              <a:latin typeface="Calibri"/>
              <a:ea typeface="Calibri"/>
              <a:cs typeface="Calibri"/>
              <a:sym typeface="Calibri"/>
            </a:endParaRPr>
          </a:p>
          <a:p>
            <a:pPr marL="0" marR="0" lvl="0" indent="0" algn="just" rtl="0">
              <a:spcBef>
                <a:spcPts val="0"/>
              </a:spcBef>
              <a:spcAft>
                <a:spcPts val="0"/>
              </a:spcAft>
              <a:buNone/>
            </a:pPr>
            <a:r>
              <a:rPr lang="es-ES" sz="2000" dirty="0">
                <a:solidFill>
                  <a:schemeClr val="dk1"/>
                </a:solidFill>
                <a:latin typeface="Calibri"/>
                <a:ea typeface="Calibri"/>
                <a:cs typeface="Calibri"/>
                <a:sym typeface="Calibri"/>
              </a:rPr>
              <a:t>J</a:t>
            </a:r>
            <a:r>
              <a:rPr lang="es-ES" sz="2000" b="0" i="0" u="none" strike="noStrike" cap="none" dirty="0">
                <a:solidFill>
                  <a:schemeClr val="dk1"/>
                </a:solidFill>
                <a:latin typeface="Calibri"/>
                <a:ea typeface="Calibri"/>
                <a:cs typeface="Calibri"/>
                <a:sym typeface="Calibri"/>
              </a:rPr>
              <a:t>ums </a:t>
            </a:r>
            <a:r>
              <a:rPr lang="es-ES" sz="2000" b="0" i="0" u="none" strike="noStrike" cap="none" dirty="0" err="1">
                <a:solidFill>
                  <a:schemeClr val="dk1"/>
                </a:solidFill>
                <a:latin typeface="Calibri"/>
                <a:ea typeface="Calibri"/>
                <a:cs typeface="Calibri"/>
                <a:sym typeface="Calibri"/>
              </a:rPr>
              <a:t>būs</a:t>
            </a:r>
            <a:r>
              <a:rPr lang="es-ES" sz="2000" b="0" i="0" u="none" strike="noStrike" cap="none" dirty="0">
                <a:solidFill>
                  <a:schemeClr val="dk1"/>
                </a:solidFill>
                <a:latin typeface="Calibri"/>
                <a:ea typeface="Calibri"/>
                <a:cs typeface="Calibri"/>
                <a:sym typeface="Calibri"/>
              </a:rPr>
              <a:t> </a:t>
            </a:r>
            <a:r>
              <a:rPr lang="es-ES" sz="2000" b="0" i="0" u="none" strike="noStrike" cap="none" dirty="0" err="1">
                <a:solidFill>
                  <a:schemeClr val="dk1"/>
                </a:solidFill>
                <a:latin typeface="Calibri"/>
                <a:ea typeface="Calibri"/>
                <a:cs typeface="Calibri"/>
                <a:sym typeface="Calibri"/>
              </a:rPr>
              <a:t>jāspēj</a:t>
            </a:r>
            <a:r>
              <a:rPr lang="es-ES" sz="2000" b="0" i="0" u="none" strike="noStrike" cap="none" dirty="0">
                <a:solidFill>
                  <a:schemeClr val="dk1"/>
                </a:solidFill>
                <a:latin typeface="Calibri"/>
                <a:ea typeface="Calibri"/>
                <a:cs typeface="Calibri"/>
                <a:sym typeface="Calibri"/>
              </a:rPr>
              <a:t> </a:t>
            </a:r>
            <a:r>
              <a:rPr lang="es-ES" sz="2000" b="0" i="0" u="none" strike="noStrike" cap="none" dirty="0" err="1">
                <a:solidFill>
                  <a:schemeClr val="dk1"/>
                </a:solidFill>
                <a:latin typeface="Calibri"/>
                <a:ea typeface="Calibri"/>
                <a:cs typeface="Calibri"/>
                <a:sym typeface="Calibri"/>
              </a:rPr>
              <a:t>atbildēt</a:t>
            </a:r>
            <a:r>
              <a:rPr lang="es-ES" sz="2000" b="0" i="0" u="none" strike="noStrike" cap="none" dirty="0">
                <a:solidFill>
                  <a:schemeClr val="dk1"/>
                </a:solidFill>
                <a:latin typeface="Calibri"/>
                <a:ea typeface="Calibri"/>
                <a:cs typeface="Calibri"/>
                <a:sym typeface="Calibri"/>
              </a:rPr>
              <a:t> </a:t>
            </a:r>
            <a:r>
              <a:rPr lang="es-ES" sz="2000" b="0" i="0" u="none" strike="noStrike" cap="none" dirty="0" err="1">
                <a:solidFill>
                  <a:schemeClr val="dk1"/>
                </a:solidFill>
                <a:latin typeface="Calibri"/>
                <a:ea typeface="Calibri"/>
                <a:cs typeface="Calibri"/>
                <a:sym typeface="Calibri"/>
              </a:rPr>
              <a:t>uz</a:t>
            </a:r>
            <a:r>
              <a:rPr lang="es-ES" sz="2000" b="0" i="0" u="none" strike="noStrike" cap="none" dirty="0">
                <a:solidFill>
                  <a:schemeClr val="dk1"/>
                </a:solidFill>
                <a:latin typeface="Calibri"/>
                <a:ea typeface="Calibri"/>
                <a:cs typeface="Calibri"/>
                <a:sym typeface="Calibri"/>
              </a:rPr>
              <a:t> </a:t>
            </a:r>
            <a:r>
              <a:rPr lang="es-ES" sz="2000" b="0" i="0" u="none" strike="noStrike" cap="none" dirty="0" err="1">
                <a:solidFill>
                  <a:schemeClr val="dk1"/>
                </a:solidFill>
                <a:latin typeface="Calibri"/>
                <a:ea typeface="Calibri"/>
                <a:cs typeface="Calibri"/>
                <a:sym typeface="Calibri"/>
              </a:rPr>
              <a:t>šādiem</a:t>
            </a:r>
            <a:r>
              <a:rPr lang="es-ES" sz="2000" b="0" i="0" u="none" strike="noStrike" cap="none" dirty="0">
                <a:solidFill>
                  <a:schemeClr val="dk1"/>
                </a:solidFill>
                <a:latin typeface="Calibri"/>
                <a:ea typeface="Calibri"/>
                <a:cs typeface="Calibri"/>
                <a:sym typeface="Calibri"/>
              </a:rPr>
              <a:t> </a:t>
            </a:r>
            <a:r>
              <a:rPr lang="es-ES" sz="2000" b="0" i="0" u="none" strike="noStrike" cap="none" dirty="0" err="1">
                <a:solidFill>
                  <a:schemeClr val="dk1"/>
                </a:solidFill>
                <a:latin typeface="Calibri"/>
                <a:ea typeface="Calibri"/>
                <a:cs typeface="Calibri"/>
                <a:sym typeface="Calibri"/>
              </a:rPr>
              <a:t>jautājumiem</a:t>
            </a:r>
            <a:r>
              <a:rPr lang="es-ES" sz="2000" b="0" i="0" u="none" strike="noStrike" cap="none" dirty="0">
                <a:solidFill>
                  <a:schemeClr val="dk1"/>
                </a:solidFill>
                <a:latin typeface="Calibri"/>
                <a:ea typeface="Calibri"/>
                <a:cs typeface="Calibri"/>
                <a:sym typeface="Calibri"/>
              </a:rPr>
              <a:t> par </a:t>
            </a:r>
            <a:r>
              <a:rPr lang="es-ES" sz="2000" b="0" i="0" u="none" strike="noStrike" cap="none" dirty="0" err="1">
                <a:solidFill>
                  <a:schemeClr val="dk1"/>
                </a:solidFill>
                <a:latin typeface="Calibri"/>
                <a:ea typeface="Calibri"/>
                <a:cs typeface="Calibri"/>
                <a:sym typeface="Calibri"/>
              </a:rPr>
              <a:t>savu</a:t>
            </a:r>
            <a:r>
              <a:rPr lang="es-ES" sz="2000" b="0" i="0" u="none" strike="noStrike" cap="none" dirty="0">
                <a:solidFill>
                  <a:schemeClr val="dk1"/>
                </a:solidFill>
                <a:latin typeface="Calibri"/>
                <a:ea typeface="Calibri"/>
                <a:cs typeface="Calibri"/>
                <a:sym typeface="Calibri"/>
              </a:rPr>
              <a:t> </a:t>
            </a:r>
            <a:r>
              <a:rPr lang="es-ES" sz="2000" b="0" i="0" u="none" strike="noStrike" cap="none" dirty="0" err="1">
                <a:solidFill>
                  <a:schemeClr val="dk1"/>
                </a:solidFill>
                <a:latin typeface="Calibri"/>
                <a:ea typeface="Calibri"/>
                <a:cs typeface="Calibri"/>
                <a:sym typeface="Calibri"/>
              </a:rPr>
              <a:t>biznesa</a:t>
            </a:r>
            <a:r>
              <a:rPr lang="es-ES" sz="2000" b="0" i="0" u="none" strike="noStrike" cap="none" dirty="0">
                <a:solidFill>
                  <a:schemeClr val="dk1"/>
                </a:solidFill>
                <a:latin typeface="Calibri"/>
                <a:ea typeface="Calibri"/>
                <a:cs typeface="Calibri"/>
                <a:sym typeface="Calibri"/>
              </a:rPr>
              <a:t> </a:t>
            </a:r>
            <a:r>
              <a:rPr lang="es-ES" sz="2000" b="0" i="0" u="none" strike="noStrike" cap="none" dirty="0" err="1">
                <a:solidFill>
                  <a:schemeClr val="dk1"/>
                </a:solidFill>
                <a:latin typeface="Calibri"/>
                <a:ea typeface="Calibri"/>
                <a:cs typeface="Calibri"/>
                <a:sym typeface="Calibri"/>
              </a:rPr>
              <a:t>ideju</a:t>
            </a:r>
            <a:r>
              <a:rPr lang="es-ES" sz="2000" b="0" i="0" u="none" strike="noStrike" cap="none" dirty="0">
                <a:solidFill>
                  <a:schemeClr val="dk1"/>
                </a:solidFill>
                <a:latin typeface="Calibri"/>
                <a:ea typeface="Calibri"/>
                <a:cs typeface="Calibri"/>
                <a:sym typeface="Calibri"/>
              </a:rPr>
              <a:t>: </a:t>
            </a:r>
            <a:r>
              <a:rPr lang="es-ES" sz="2000" b="1" i="0" u="none" strike="noStrike" cap="none" dirty="0">
                <a:solidFill>
                  <a:srgbClr val="FF0000"/>
                </a:solidFill>
                <a:effectLst>
                  <a:outerShdw blurRad="38100" dist="38100" dir="2700000" algn="tl">
                    <a:srgbClr val="000000">
                      <a:alpha val="43137"/>
                    </a:srgbClr>
                  </a:outerShdw>
                </a:effectLst>
                <a:latin typeface="Calibri"/>
                <a:ea typeface="Calibri"/>
                <a:cs typeface="Calibri"/>
                <a:sym typeface="Calibri"/>
              </a:rPr>
              <a:t>KO? KAS? KĀ? un CIK DAUDZ?</a:t>
            </a:r>
            <a:endParaRPr sz="2000" b="1" i="0" u="none" strike="noStrike" cap="none" dirty="0">
              <a:solidFill>
                <a:srgbClr val="FF0000"/>
              </a:solidFill>
              <a:effectLst>
                <a:outerShdw blurRad="38100" dist="38100" dir="2700000" algn="tl">
                  <a:srgbClr val="000000">
                    <a:alpha val="43137"/>
                  </a:srgbClr>
                </a:outerShdw>
              </a:effectLst>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0"/>
          <p:cNvSpPr txBox="1"/>
          <p:nvPr/>
        </p:nvSpPr>
        <p:spPr>
          <a:xfrm>
            <a:off x="1375866" y="455834"/>
            <a:ext cx="8678267" cy="692497"/>
          </a:xfrm>
          <a:prstGeom prst="rect">
            <a:avLst/>
          </a:prstGeom>
          <a:noFill/>
          <a:ln>
            <a:noFill/>
          </a:ln>
        </p:spPr>
        <p:txBody>
          <a:bodyPr spcFirstLastPara="1" wrap="square" lIns="0" tIns="0" rIns="0" bIns="0" anchor="t" anchorCtr="0">
            <a:spAutoFit/>
          </a:bodyPr>
          <a:lstStyle/>
          <a:p>
            <a:pPr marL="12700" marR="5080" lvl="0" indent="0" algn="ctr" rtl="0">
              <a:lnSpc>
                <a:spcPct val="150000"/>
              </a:lnSpc>
              <a:spcBef>
                <a:spcPts val="0"/>
              </a:spcBef>
              <a:spcAft>
                <a:spcPts val="0"/>
              </a:spcAft>
              <a:buNone/>
            </a:pPr>
            <a:r>
              <a:rPr lang="es-ES" sz="3000" b="1" i="0" dirty="0" err="1">
                <a:solidFill>
                  <a:srgbClr val="006ED5"/>
                </a:solidFill>
                <a:latin typeface="Trebuchet MS"/>
                <a:ea typeface="Trebuchet MS"/>
                <a:cs typeface="Trebuchet MS"/>
                <a:sym typeface="Trebuchet MS"/>
              </a:rPr>
              <a:t>Rubrika</a:t>
            </a:r>
            <a:r>
              <a:rPr lang="es-ES" sz="3000" b="1" i="0" dirty="0">
                <a:solidFill>
                  <a:srgbClr val="006ED5"/>
                </a:solidFill>
                <a:latin typeface="Trebuchet MS"/>
                <a:ea typeface="Trebuchet MS"/>
                <a:cs typeface="Trebuchet MS"/>
                <a:sym typeface="Trebuchet MS"/>
              </a:rPr>
              <a:t> </a:t>
            </a:r>
            <a:r>
              <a:rPr lang="es-ES" sz="3000" b="1" i="0" dirty="0" err="1">
                <a:solidFill>
                  <a:srgbClr val="006ED5"/>
                </a:solidFill>
                <a:latin typeface="Trebuchet MS"/>
                <a:ea typeface="Trebuchet MS"/>
                <a:cs typeface="Trebuchet MS"/>
                <a:sym typeface="Trebuchet MS"/>
              </a:rPr>
              <a:t>studentu</a:t>
            </a:r>
            <a:r>
              <a:rPr lang="es-ES" sz="3000" b="1" i="0" dirty="0">
                <a:solidFill>
                  <a:srgbClr val="006ED5"/>
                </a:solidFill>
                <a:latin typeface="Trebuchet MS"/>
                <a:ea typeface="Trebuchet MS"/>
                <a:cs typeface="Trebuchet MS"/>
                <a:sym typeface="Trebuchet MS"/>
              </a:rPr>
              <a:t> </a:t>
            </a:r>
            <a:r>
              <a:rPr lang="es-ES" sz="3000" b="1" i="0" dirty="0" err="1">
                <a:solidFill>
                  <a:srgbClr val="006ED5"/>
                </a:solidFill>
                <a:latin typeface="Trebuchet MS"/>
                <a:ea typeface="Trebuchet MS"/>
                <a:cs typeface="Trebuchet MS"/>
                <a:sym typeface="Trebuchet MS"/>
              </a:rPr>
              <a:t>prezentāciju</a:t>
            </a:r>
            <a:r>
              <a:rPr lang="es-ES" sz="3000" b="1" i="0" dirty="0">
                <a:solidFill>
                  <a:srgbClr val="006ED5"/>
                </a:solidFill>
                <a:latin typeface="Trebuchet MS"/>
                <a:ea typeface="Trebuchet MS"/>
                <a:cs typeface="Trebuchet MS"/>
                <a:sym typeface="Trebuchet MS"/>
              </a:rPr>
              <a:t> </a:t>
            </a:r>
            <a:r>
              <a:rPr lang="es-ES" sz="3000" b="1" i="0" dirty="0" err="1">
                <a:solidFill>
                  <a:srgbClr val="006ED5"/>
                </a:solidFill>
                <a:latin typeface="Trebuchet MS"/>
                <a:ea typeface="Trebuchet MS"/>
                <a:cs typeface="Trebuchet MS"/>
                <a:sym typeface="Trebuchet MS"/>
              </a:rPr>
              <a:t>novērtēšanai</a:t>
            </a:r>
            <a:endParaRPr sz="3000" b="1" i="0" dirty="0">
              <a:solidFill>
                <a:srgbClr val="006ED5"/>
              </a:solidFill>
              <a:latin typeface="Trebuchet MS"/>
              <a:ea typeface="Trebuchet MS"/>
              <a:cs typeface="Trebuchet MS"/>
              <a:sym typeface="Trebuchet MS"/>
            </a:endParaRPr>
          </a:p>
        </p:txBody>
      </p:sp>
      <p:sp>
        <p:nvSpPr>
          <p:cNvPr id="230" name="Google Shape;230;p20"/>
          <p:cNvSpPr txBox="1"/>
          <p:nvPr/>
        </p:nvSpPr>
        <p:spPr>
          <a:xfrm>
            <a:off x="1295400" y="2415651"/>
            <a:ext cx="44958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dirty="0" err="1">
                <a:solidFill>
                  <a:schemeClr val="dk1"/>
                </a:solidFill>
                <a:latin typeface="Calibri"/>
                <a:ea typeface="Calibri"/>
                <a:cs typeface="Calibri"/>
                <a:sym typeface="Calibri"/>
              </a:rPr>
              <a:t>Skaidra</a:t>
            </a:r>
            <a:r>
              <a:rPr lang="es-ES" sz="1800" dirty="0">
                <a:solidFill>
                  <a:schemeClr val="dk1"/>
                </a:solidFill>
                <a:latin typeface="Calibri"/>
                <a:ea typeface="Calibri"/>
                <a:cs typeface="Calibri"/>
                <a:sym typeface="Calibri"/>
              </a:rPr>
              <a:t> un </a:t>
            </a:r>
            <a:r>
              <a:rPr lang="es-ES" sz="1800" dirty="0" err="1">
                <a:solidFill>
                  <a:schemeClr val="dk1"/>
                </a:solidFill>
                <a:latin typeface="Calibri"/>
                <a:ea typeface="Calibri"/>
                <a:cs typeface="Calibri"/>
                <a:sym typeface="Calibri"/>
              </a:rPr>
              <a:t>labi</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strukturēta</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prezentācija</a:t>
            </a:r>
            <a:endParaRPr sz="1800" dirty="0">
              <a:solidFill>
                <a:schemeClr val="dk1"/>
              </a:solidFill>
              <a:latin typeface="Calibri"/>
              <a:ea typeface="Calibri"/>
              <a:cs typeface="Calibri"/>
              <a:sym typeface="Calibri"/>
            </a:endParaRPr>
          </a:p>
        </p:txBody>
      </p:sp>
      <p:pic>
        <p:nvPicPr>
          <p:cNvPr id="231" name="Google Shape;231;p20"/>
          <p:cNvPicPr preferRelativeResize="0"/>
          <p:nvPr/>
        </p:nvPicPr>
        <p:blipFill rotWithShape="1">
          <a:blip r:embed="rId3">
            <a:alphaModFix/>
          </a:blip>
          <a:srcRect/>
          <a:stretch/>
        </p:blipFill>
        <p:spPr>
          <a:xfrm>
            <a:off x="7334250" y="3615632"/>
            <a:ext cx="2286000" cy="495637"/>
          </a:xfrm>
          <a:prstGeom prst="rect">
            <a:avLst/>
          </a:prstGeom>
          <a:noFill/>
          <a:ln>
            <a:noFill/>
          </a:ln>
        </p:spPr>
      </p:pic>
      <p:pic>
        <p:nvPicPr>
          <p:cNvPr id="232" name="Google Shape;232;p20"/>
          <p:cNvPicPr preferRelativeResize="0"/>
          <p:nvPr/>
        </p:nvPicPr>
        <p:blipFill rotWithShape="1">
          <a:blip r:embed="rId4">
            <a:alphaModFix/>
          </a:blip>
          <a:srcRect/>
          <a:stretch/>
        </p:blipFill>
        <p:spPr>
          <a:xfrm>
            <a:off x="7319010" y="3018998"/>
            <a:ext cx="2286000" cy="453172"/>
          </a:xfrm>
          <a:prstGeom prst="rect">
            <a:avLst/>
          </a:prstGeom>
          <a:noFill/>
          <a:ln>
            <a:noFill/>
          </a:ln>
        </p:spPr>
      </p:pic>
      <p:pic>
        <p:nvPicPr>
          <p:cNvPr id="233" name="Google Shape;233;p20"/>
          <p:cNvPicPr preferRelativeResize="0"/>
          <p:nvPr/>
        </p:nvPicPr>
        <p:blipFill rotWithShape="1">
          <a:blip r:embed="rId5">
            <a:alphaModFix/>
          </a:blip>
          <a:srcRect/>
          <a:stretch/>
        </p:blipFill>
        <p:spPr>
          <a:xfrm>
            <a:off x="7315200" y="2389429"/>
            <a:ext cx="2286000" cy="471237"/>
          </a:xfrm>
          <a:prstGeom prst="rect">
            <a:avLst/>
          </a:prstGeom>
          <a:noFill/>
          <a:ln>
            <a:noFill/>
          </a:ln>
        </p:spPr>
      </p:pic>
      <p:sp>
        <p:nvSpPr>
          <p:cNvPr id="234" name="Google Shape;234;p20"/>
          <p:cNvSpPr txBox="1"/>
          <p:nvPr/>
        </p:nvSpPr>
        <p:spPr>
          <a:xfrm>
            <a:off x="1295400" y="3060918"/>
            <a:ext cx="449580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dirty="0" err="1">
                <a:solidFill>
                  <a:schemeClr val="dk1"/>
                </a:solidFill>
                <a:latin typeface="Calibri"/>
                <a:ea typeface="Calibri"/>
                <a:cs typeface="Calibri"/>
                <a:sym typeface="Calibri"/>
              </a:rPr>
              <a:t>Sniegtās</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informācijas</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kvalitāte</a:t>
            </a:r>
            <a:endParaRPr sz="1800" dirty="0">
              <a:solidFill>
                <a:schemeClr val="dk1"/>
              </a:solidFill>
              <a:latin typeface="Calibri"/>
              <a:ea typeface="Calibri"/>
              <a:cs typeface="Calibri"/>
              <a:sym typeface="Calibri"/>
            </a:endParaRPr>
          </a:p>
        </p:txBody>
      </p:sp>
      <p:sp>
        <p:nvSpPr>
          <p:cNvPr id="235" name="Google Shape;235;p20"/>
          <p:cNvSpPr txBox="1"/>
          <p:nvPr/>
        </p:nvSpPr>
        <p:spPr>
          <a:xfrm>
            <a:off x="1313180" y="3753046"/>
            <a:ext cx="508762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dirty="0" err="1">
                <a:solidFill>
                  <a:schemeClr val="dk1"/>
                </a:solidFill>
                <a:latin typeface="Calibri"/>
                <a:ea typeface="Calibri"/>
                <a:cs typeface="Calibri"/>
                <a:sym typeface="Calibri"/>
              </a:rPr>
              <a:t>Spēja</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atbildēt</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uz</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jautājumiem</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pēc</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prezentācijas</a:t>
            </a:r>
            <a:endParaRPr sz="1800" dirty="0">
              <a:solidFill>
                <a:schemeClr val="dk1"/>
              </a:solidFill>
              <a:latin typeface="Calibri"/>
              <a:ea typeface="Calibri"/>
              <a:cs typeface="Calibri"/>
              <a:sym typeface="Calibri"/>
            </a:endParaRPr>
          </a:p>
        </p:txBody>
      </p:sp>
      <p:pic>
        <p:nvPicPr>
          <p:cNvPr id="236" name="Google Shape;236;p20"/>
          <p:cNvPicPr preferRelativeResize="0"/>
          <p:nvPr/>
        </p:nvPicPr>
        <p:blipFill rotWithShape="1">
          <a:blip r:embed="rId4">
            <a:alphaModFix/>
          </a:blip>
          <a:srcRect/>
          <a:stretch/>
        </p:blipFill>
        <p:spPr>
          <a:xfrm>
            <a:off x="7334250" y="4254733"/>
            <a:ext cx="2286000" cy="453172"/>
          </a:xfrm>
          <a:prstGeom prst="rect">
            <a:avLst/>
          </a:prstGeom>
          <a:noFill/>
          <a:ln>
            <a:noFill/>
          </a:ln>
        </p:spPr>
      </p:pic>
      <p:sp>
        <p:nvSpPr>
          <p:cNvPr id="237" name="Google Shape;237;p20"/>
          <p:cNvSpPr txBox="1"/>
          <p:nvPr/>
        </p:nvSpPr>
        <p:spPr>
          <a:xfrm>
            <a:off x="1295400" y="4421743"/>
            <a:ext cx="508762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lv-LV" sz="1800" dirty="0">
                <a:solidFill>
                  <a:schemeClr val="dk1"/>
                </a:solidFill>
                <a:latin typeface="Calibri"/>
                <a:ea typeface="Calibri"/>
                <a:cs typeface="Calibri"/>
                <a:sym typeface="Calibri"/>
              </a:rPr>
              <a:t>Oriģinalitāte un radošums</a:t>
            </a:r>
            <a:endParaRPr sz="1800" dirty="0">
              <a:solidFill>
                <a:schemeClr val="dk1"/>
              </a:solidFill>
              <a:latin typeface="Calibri"/>
              <a:ea typeface="Calibri"/>
              <a:cs typeface="Calibri"/>
              <a:sym typeface="Calibri"/>
            </a:endParaRPr>
          </a:p>
        </p:txBody>
      </p:sp>
      <p:sp>
        <p:nvSpPr>
          <p:cNvPr id="238" name="Google Shape;238;p20"/>
          <p:cNvSpPr txBox="1"/>
          <p:nvPr/>
        </p:nvSpPr>
        <p:spPr>
          <a:xfrm>
            <a:off x="1406346" y="1711906"/>
            <a:ext cx="2815134" cy="692497"/>
          </a:xfrm>
          <a:prstGeom prst="rect">
            <a:avLst/>
          </a:prstGeom>
          <a:noFill/>
          <a:ln>
            <a:noFill/>
          </a:ln>
        </p:spPr>
        <p:txBody>
          <a:bodyPr spcFirstLastPara="1" wrap="square" lIns="0" tIns="0" rIns="0" bIns="0" anchor="t" anchorCtr="0">
            <a:spAutoFit/>
          </a:bodyPr>
          <a:lstStyle/>
          <a:p>
            <a:pPr marL="12700" marR="5080" lvl="0" indent="0" algn="l" rtl="0">
              <a:lnSpc>
                <a:spcPct val="225000"/>
              </a:lnSpc>
              <a:spcBef>
                <a:spcPts val="0"/>
              </a:spcBef>
              <a:spcAft>
                <a:spcPts val="0"/>
              </a:spcAft>
              <a:buNone/>
            </a:pPr>
            <a:r>
              <a:rPr lang="es-ES" sz="2000" b="1" i="0" dirty="0" err="1">
                <a:solidFill>
                  <a:srgbClr val="00B050"/>
                </a:solidFill>
                <a:latin typeface="Trebuchet MS"/>
                <a:ea typeface="Trebuchet MS"/>
                <a:cs typeface="Trebuchet MS"/>
                <a:sym typeface="Trebuchet MS"/>
              </a:rPr>
              <a:t>Kritēriji</a:t>
            </a:r>
            <a:endParaRPr sz="2000" b="1" i="0" dirty="0">
              <a:solidFill>
                <a:srgbClr val="00B050"/>
              </a:solidFill>
              <a:latin typeface="Trebuchet MS"/>
              <a:ea typeface="Trebuchet MS"/>
              <a:cs typeface="Trebuchet MS"/>
              <a:sym typeface="Trebuchet MS"/>
            </a:endParaRPr>
          </a:p>
        </p:txBody>
      </p:sp>
      <p:sp>
        <p:nvSpPr>
          <p:cNvPr id="239" name="Google Shape;239;p20"/>
          <p:cNvSpPr txBox="1"/>
          <p:nvPr/>
        </p:nvSpPr>
        <p:spPr>
          <a:xfrm>
            <a:off x="7367270" y="1680181"/>
            <a:ext cx="2815134" cy="692497"/>
          </a:xfrm>
          <a:prstGeom prst="rect">
            <a:avLst/>
          </a:prstGeom>
          <a:noFill/>
          <a:ln>
            <a:noFill/>
          </a:ln>
        </p:spPr>
        <p:txBody>
          <a:bodyPr spcFirstLastPara="1" wrap="square" lIns="0" tIns="0" rIns="0" bIns="0" anchor="t" anchorCtr="0">
            <a:spAutoFit/>
          </a:bodyPr>
          <a:lstStyle/>
          <a:p>
            <a:pPr marL="12700" marR="5080" lvl="0" indent="0" algn="l" rtl="0">
              <a:lnSpc>
                <a:spcPct val="225000"/>
              </a:lnSpc>
              <a:spcBef>
                <a:spcPts val="0"/>
              </a:spcBef>
              <a:spcAft>
                <a:spcPts val="0"/>
              </a:spcAft>
              <a:buNone/>
            </a:pPr>
            <a:r>
              <a:rPr lang="es-ES" sz="2000" b="1" i="0" dirty="0" err="1">
                <a:solidFill>
                  <a:srgbClr val="00B050"/>
                </a:solidFill>
                <a:latin typeface="Trebuchet MS"/>
                <a:ea typeface="Trebuchet MS"/>
                <a:cs typeface="Trebuchet MS"/>
                <a:sym typeface="Trebuchet MS"/>
              </a:rPr>
              <a:t>Rezultāts</a:t>
            </a:r>
            <a:endParaRPr sz="2000" b="1" i="0" dirty="0">
              <a:solidFill>
                <a:srgbClr val="00B050"/>
              </a:solidFill>
              <a:latin typeface="Trebuchet MS"/>
              <a:ea typeface="Trebuchet MS"/>
              <a:cs typeface="Trebuchet MS"/>
              <a:sym typeface="Trebuchet M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grpSp>
        <p:nvGrpSpPr>
          <p:cNvPr id="244" name="Google Shape;244;p21"/>
          <p:cNvGrpSpPr/>
          <p:nvPr/>
        </p:nvGrpSpPr>
        <p:grpSpPr>
          <a:xfrm>
            <a:off x="854888" y="1293723"/>
            <a:ext cx="9644030" cy="3955871"/>
            <a:chOff x="1395412" y="2176462"/>
            <a:chExt cx="2752725" cy="2400300"/>
          </a:xfrm>
        </p:grpSpPr>
        <p:sp>
          <p:nvSpPr>
            <p:cNvPr id="245" name="Google Shape;245;p21"/>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6" name="Google Shape;246;p21"/>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47" name="Google Shape;247;p21"/>
          <p:cNvSpPr txBox="1"/>
          <p:nvPr/>
        </p:nvSpPr>
        <p:spPr>
          <a:xfrm>
            <a:off x="685800" y="447675"/>
            <a:ext cx="10226179" cy="692497"/>
          </a:xfrm>
          <a:prstGeom prst="rect">
            <a:avLst/>
          </a:prstGeom>
          <a:noFill/>
          <a:ln>
            <a:noFill/>
          </a:ln>
        </p:spPr>
        <p:txBody>
          <a:bodyPr spcFirstLastPara="1" wrap="square" lIns="0" tIns="0" rIns="0" bIns="0" anchor="t" anchorCtr="0">
            <a:spAutoFit/>
          </a:bodyPr>
          <a:lstStyle/>
          <a:p>
            <a:pPr marL="12700" marR="5080" lvl="0" indent="0" algn="ctr" rtl="0">
              <a:lnSpc>
                <a:spcPct val="150000"/>
              </a:lnSpc>
              <a:spcBef>
                <a:spcPts val="0"/>
              </a:spcBef>
              <a:spcAft>
                <a:spcPts val="0"/>
              </a:spcAft>
              <a:buNone/>
            </a:pPr>
            <a:r>
              <a:rPr lang="en-US" sz="3000" b="1" i="0" dirty="0" err="1">
                <a:solidFill>
                  <a:srgbClr val="006ED5"/>
                </a:solidFill>
                <a:latin typeface="Trebuchet MS"/>
                <a:ea typeface="Trebuchet MS"/>
                <a:cs typeface="Trebuchet MS"/>
                <a:sym typeface="Trebuchet MS"/>
              </a:rPr>
              <a:t>Padomi</a:t>
            </a:r>
            <a:r>
              <a:rPr lang="en-US" sz="3000" b="1" i="0" dirty="0">
                <a:solidFill>
                  <a:srgbClr val="006ED5"/>
                </a:solidFill>
                <a:latin typeface="Trebuchet MS"/>
                <a:ea typeface="Trebuchet MS"/>
                <a:cs typeface="Trebuchet MS"/>
                <a:sym typeface="Trebuchet MS"/>
              </a:rPr>
              <a:t>, </a:t>
            </a:r>
            <a:r>
              <a:rPr lang="en-US" sz="3000" b="1" i="0" dirty="0" err="1">
                <a:solidFill>
                  <a:srgbClr val="006ED5"/>
                </a:solidFill>
                <a:latin typeface="Trebuchet MS"/>
                <a:ea typeface="Trebuchet MS"/>
                <a:cs typeface="Trebuchet MS"/>
                <a:sym typeface="Trebuchet MS"/>
              </a:rPr>
              <a:t>kā</a:t>
            </a:r>
            <a:r>
              <a:rPr lang="en-US" sz="3000" b="1" i="0" dirty="0">
                <a:solidFill>
                  <a:srgbClr val="006ED5"/>
                </a:solidFill>
                <a:latin typeface="Trebuchet MS"/>
                <a:ea typeface="Trebuchet MS"/>
                <a:cs typeface="Trebuchet MS"/>
                <a:sym typeface="Trebuchet MS"/>
              </a:rPr>
              <a:t> </a:t>
            </a:r>
            <a:r>
              <a:rPr lang="en-US" sz="3000" b="1" i="0" dirty="0" err="1">
                <a:solidFill>
                  <a:srgbClr val="006ED5"/>
                </a:solidFill>
                <a:latin typeface="Trebuchet MS"/>
                <a:ea typeface="Trebuchet MS"/>
                <a:cs typeface="Trebuchet MS"/>
                <a:sym typeface="Trebuchet MS"/>
              </a:rPr>
              <a:t>izveidot</a:t>
            </a:r>
            <a:r>
              <a:rPr lang="en-US" sz="3000" b="1" i="0" dirty="0">
                <a:solidFill>
                  <a:srgbClr val="006ED5"/>
                </a:solidFill>
                <a:latin typeface="Trebuchet MS"/>
                <a:ea typeface="Trebuchet MS"/>
                <a:cs typeface="Trebuchet MS"/>
                <a:sym typeface="Trebuchet MS"/>
              </a:rPr>
              <a:t> </a:t>
            </a:r>
            <a:r>
              <a:rPr lang="en-US" sz="3000" b="1" i="0" dirty="0" err="1">
                <a:solidFill>
                  <a:srgbClr val="006ED5"/>
                </a:solidFill>
                <a:latin typeface="Trebuchet MS"/>
                <a:ea typeface="Trebuchet MS"/>
                <a:cs typeface="Trebuchet MS"/>
                <a:sym typeface="Trebuchet MS"/>
              </a:rPr>
              <a:t>lielisku</a:t>
            </a:r>
            <a:r>
              <a:rPr lang="en-US" sz="3000" b="1" i="0" dirty="0">
                <a:solidFill>
                  <a:srgbClr val="006ED5"/>
                </a:solidFill>
                <a:latin typeface="Trebuchet MS"/>
                <a:ea typeface="Trebuchet MS"/>
                <a:cs typeface="Trebuchet MS"/>
                <a:sym typeface="Trebuchet MS"/>
              </a:rPr>
              <a:t> </a:t>
            </a:r>
            <a:r>
              <a:rPr lang="en-US" sz="3000" b="1" i="0" dirty="0" err="1">
                <a:solidFill>
                  <a:srgbClr val="006ED5"/>
                </a:solidFill>
                <a:latin typeface="Trebuchet MS"/>
                <a:ea typeface="Trebuchet MS"/>
                <a:cs typeface="Trebuchet MS"/>
                <a:sym typeface="Trebuchet MS"/>
              </a:rPr>
              <a:t>prezentāciju</a:t>
            </a:r>
            <a:endParaRPr lang="en-US" sz="3000" b="1" i="0" dirty="0">
              <a:solidFill>
                <a:srgbClr val="006ED5"/>
              </a:solidFill>
              <a:latin typeface="Trebuchet MS"/>
              <a:ea typeface="Trebuchet MS"/>
              <a:cs typeface="Trebuchet MS"/>
              <a:sym typeface="Trebuchet MS"/>
            </a:endParaRPr>
          </a:p>
        </p:txBody>
      </p:sp>
      <p:sp>
        <p:nvSpPr>
          <p:cNvPr id="248" name="Google Shape;248;p21"/>
          <p:cNvSpPr txBox="1"/>
          <p:nvPr/>
        </p:nvSpPr>
        <p:spPr>
          <a:xfrm>
            <a:off x="1223682" y="2394515"/>
            <a:ext cx="8382000" cy="17542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800" dirty="0" err="1">
                <a:solidFill>
                  <a:schemeClr val="dk1"/>
                </a:solidFill>
                <a:latin typeface="Calibri"/>
                <a:ea typeface="Calibri"/>
                <a:cs typeface="Calibri"/>
                <a:sym typeface="Calibri"/>
              </a:rPr>
              <a:t>Lai</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izveidotu</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izcilu</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prezentāciju</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atcerieties</a:t>
            </a:r>
            <a:r>
              <a:rPr lang="es-ES" sz="1800" dirty="0">
                <a:solidFill>
                  <a:schemeClr val="dk1"/>
                </a:solidFill>
                <a:latin typeface="Calibri"/>
                <a:ea typeface="Calibri"/>
                <a:cs typeface="Calibri"/>
                <a:sym typeface="Calibri"/>
              </a:rPr>
              <a:t> </a:t>
            </a:r>
            <a:r>
              <a:rPr lang="es-ES" sz="1800" dirty="0" err="1">
                <a:solidFill>
                  <a:schemeClr val="dk1"/>
                </a:solidFill>
                <a:latin typeface="Calibri"/>
                <a:ea typeface="Calibri"/>
                <a:cs typeface="Calibri"/>
                <a:sym typeface="Calibri"/>
              </a:rPr>
              <a:t>šīs</a:t>
            </a:r>
            <a:r>
              <a:rPr lang="es-ES" sz="1800" dirty="0">
                <a:solidFill>
                  <a:schemeClr val="dk1"/>
                </a:solidFill>
                <a:latin typeface="Calibri"/>
                <a:ea typeface="Calibri"/>
                <a:cs typeface="Calibri"/>
                <a:sym typeface="Calibri"/>
              </a:rPr>
              <a:t> 4 </a:t>
            </a:r>
            <a:r>
              <a:rPr lang="es-ES" sz="1800" dirty="0" err="1">
                <a:solidFill>
                  <a:schemeClr val="dk1"/>
                </a:solidFill>
                <a:latin typeface="Calibri"/>
                <a:ea typeface="Calibri"/>
                <a:cs typeface="Calibri"/>
                <a:sym typeface="Calibri"/>
              </a:rPr>
              <a:t>lietas</a:t>
            </a:r>
            <a:r>
              <a:rPr lang="es-ES" sz="1800" dirty="0">
                <a:solidFill>
                  <a:schemeClr val="dk1"/>
                </a:solidFill>
                <a:latin typeface="Calibri"/>
                <a:ea typeface="Calibri"/>
                <a:cs typeface="Calibri"/>
                <a:sym typeface="Calibri"/>
              </a:rPr>
              <a:t>:</a:t>
            </a:r>
          </a:p>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lv-LV" sz="1800" dirty="0">
                <a:solidFill>
                  <a:schemeClr val="dk1"/>
                </a:solidFill>
                <a:latin typeface="Calibri"/>
                <a:ea typeface="Calibri"/>
                <a:cs typeface="Calibri"/>
                <a:sym typeface="Calibri"/>
              </a:rPr>
              <a:t>1. Labi pārzini savu ideju/biznesu un prezentāciju.</a:t>
            </a:r>
          </a:p>
          <a:p>
            <a:pPr marL="0" marR="0" lvl="0" indent="0" algn="l" rtl="0">
              <a:spcBef>
                <a:spcPts val="0"/>
              </a:spcBef>
              <a:spcAft>
                <a:spcPts val="0"/>
              </a:spcAft>
              <a:buNone/>
            </a:pPr>
            <a:r>
              <a:rPr lang="lv-LV" sz="1800" dirty="0">
                <a:solidFill>
                  <a:schemeClr val="dk1"/>
                </a:solidFill>
                <a:latin typeface="Calibri"/>
                <a:ea typeface="Calibri"/>
                <a:cs typeface="Calibri"/>
                <a:sym typeface="Calibri"/>
              </a:rPr>
              <a:t>2. Mēģiniet labi izskaidrot galvenās idejas</a:t>
            </a:r>
            <a:r>
              <a:rPr lang="en-US" sz="1800" dirty="0">
                <a:solidFill>
                  <a:schemeClr val="dk1"/>
                </a:solidFill>
                <a:latin typeface="Calibri"/>
                <a:ea typeface="Calibri"/>
                <a:cs typeface="Calibri"/>
                <a:sym typeface="Calibri"/>
              </a:rPr>
              <a:t>.</a:t>
            </a:r>
            <a:endParaRPr lang="lv-LV"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lv-LV" sz="1800" dirty="0">
                <a:solidFill>
                  <a:schemeClr val="dk1"/>
                </a:solidFill>
                <a:latin typeface="Calibri"/>
                <a:ea typeface="Calibri"/>
                <a:cs typeface="Calibri"/>
                <a:sym typeface="Calibri"/>
              </a:rPr>
              <a:t>3. Izmantojiet atbilstošus un pievilcīgus attēlus un grafiku</a:t>
            </a:r>
            <a:r>
              <a:rPr lang="en-US" sz="1800" dirty="0">
                <a:solidFill>
                  <a:schemeClr val="dk1"/>
                </a:solidFill>
                <a:latin typeface="Calibri"/>
                <a:ea typeface="Calibri"/>
                <a:cs typeface="Calibri"/>
                <a:sym typeface="Calibri"/>
              </a:rPr>
              <a:t>.</a:t>
            </a:r>
            <a:endParaRPr lang="lv-LV" sz="1800" dirty="0">
              <a:solidFill>
                <a:schemeClr val="dk1"/>
              </a:solidFill>
              <a:latin typeface="Calibri"/>
              <a:ea typeface="Calibri"/>
              <a:cs typeface="Calibri"/>
              <a:sym typeface="Calibri"/>
            </a:endParaRPr>
          </a:p>
          <a:p>
            <a:pPr marL="0" marR="0" lvl="0" indent="0" algn="l" rtl="0">
              <a:spcBef>
                <a:spcPts val="0"/>
              </a:spcBef>
              <a:spcAft>
                <a:spcPts val="0"/>
              </a:spcAft>
              <a:buNone/>
            </a:pPr>
            <a:r>
              <a:rPr lang="lv-LV" sz="1800" dirty="0">
                <a:solidFill>
                  <a:schemeClr val="dk1"/>
                </a:solidFill>
                <a:latin typeface="Calibri"/>
                <a:ea typeface="Calibri"/>
                <a:cs typeface="Calibri"/>
                <a:sym typeface="Calibri"/>
              </a:rPr>
              <a:t>4. Parādiet entuziasmu un aizrautību!</a:t>
            </a:r>
            <a:endParaRPr dirty="0"/>
          </a:p>
        </p:txBody>
      </p:sp>
      <p:pic>
        <p:nvPicPr>
          <p:cNvPr id="249" name="Google Shape;249;p21"/>
          <p:cNvPicPr preferRelativeResize="0"/>
          <p:nvPr/>
        </p:nvPicPr>
        <p:blipFill rotWithShape="1">
          <a:blip r:embed="rId3">
            <a:alphaModFix/>
          </a:blip>
          <a:srcRect/>
          <a:stretch/>
        </p:blipFill>
        <p:spPr>
          <a:xfrm>
            <a:off x="8426823" y="2333625"/>
            <a:ext cx="1280856" cy="14097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grpSp>
        <p:nvGrpSpPr>
          <p:cNvPr id="254" name="Google Shape;254;p22"/>
          <p:cNvGrpSpPr/>
          <p:nvPr/>
        </p:nvGrpSpPr>
        <p:grpSpPr>
          <a:xfrm>
            <a:off x="2133600" y="1139579"/>
            <a:ext cx="6831645" cy="3352800"/>
            <a:chOff x="2133600" y="1133475"/>
            <a:chExt cx="6831645" cy="3352800"/>
          </a:xfrm>
        </p:grpSpPr>
        <p:pic>
          <p:nvPicPr>
            <p:cNvPr id="255" name="Google Shape;255;p22"/>
            <p:cNvPicPr preferRelativeResize="0"/>
            <p:nvPr/>
          </p:nvPicPr>
          <p:blipFill rotWithShape="1">
            <a:blip r:embed="rId3">
              <a:alphaModFix/>
            </a:blip>
            <a:srcRect/>
            <a:stretch/>
          </p:blipFill>
          <p:spPr>
            <a:xfrm>
              <a:off x="2133600" y="1133475"/>
              <a:ext cx="6831645" cy="3352800"/>
            </a:xfrm>
            <a:prstGeom prst="rect">
              <a:avLst/>
            </a:prstGeom>
            <a:noFill/>
            <a:ln>
              <a:noFill/>
            </a:ln>
          </p:spPr>
        </p:pic>
        <p:sp>
          <p:nvSpPr>
            <p:cNvPr id="256" name="Google Shape;256;p22"/>
            <p:cNvSpPr/>
            <p:nvPr/>
          </p:nvSpPr>
          <p:spPr>
            <a:xfrm>
              <a:off x="3200400" y="1819275"/>
              <a:ext cx="5029200" cy="1600200"/>
            </a:xfrm>
            <a:prstGeom prst="rect">
              <a:avLst/>
            </a:prstGeom>
            <a:solidFill>
              <a:srgbClr val="FFBE5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7" name="Google Shape;257;p22"/>
            <p:cNvSpPr/>
            <p:nvPr/>
          </p:nvSpPr>
          <p:spPr>
            <a:xfrm>
              <a:off x="7772400" y="1438275"/>
              <a:ext cx="685800" cy="1600200"/>
            </a:xfrm>
            <a:prstGeom prst="rect">
              <a:avLst/>
            </a:prstGeom>
            <a:solidFill>
              <a:srgbClr val="FFBE5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2" name="TextBox 1">
            <a:extLst>
              <a:ext uri="{FF2B5EF4-FFF2-40B4-BE49-F238E27FC236}">
                <a16:creationId xmlns:a16="http://schemas.microsoft.com/office/drawing/2014/main" id="{D85EC148-2D97-2021-40FF-E4F756C05BDE}"/>
              </a:ext>
            </a:extLst>
          </p:cNvPr>
          <p:cNvSpPr txBox="1"/>
          <p:nvPr/>
        </p:nvSpPr>
        <p:spPr>
          <a:xfrm>
            <a:off x="3285564" y="2431258"/>
            <a:ext cx="4858871" cy="769441"/>
          </a:xfrm>
          <a:prstGeom prst="rect">
            <a:avLst/>
          </a:prstGeom>
          <a:noFill/>
        </p:spPr>
        <p:txBody>
          <a:bodyPr wrap="square" rtlCol="0">
            <a:spAutoFit/>
          </a:bodyPr>
          <a:lstStyle/>
          <a:p>
            <a:pPr algn="ctr"/>
            <a:r>
              <a:rPr lang="en-US" sz="4400" b="1" dirty="0">
                <a:ln w="22225">
                  <a:solidFill>
                    <a:schemeClr val="accent2"/>
                  </a:solidFill>
                  <a:prstDash val="solid"/>
                </a:ln>
                <a:solidFill>
                  <a:srgbClr val="FF0000"/>
                </a:solidFill>
                <a:effectLst>
                  <a:outerShdw blurRad="50800" dist="38100" dir="2700000" algn="tl" rotWithShape="0">
                    <a:prstClr val="black">
                      <a:alpha val="40000"/>
                    </a:prstClr>
                  </a:outerShdw>
                </a:effectLst>
              </a:rPr>
              <a:t>PALDIES!</a:t>
            </a:r>
            <a:endParaRPr lang="lv-LV" sz="4400" b="1" dirty="0">
              <a:ln w="22225">
                <a:solidFill>
                  <a:schemeClr val="accent2"/>
                </a:solidFill>
                <a:prstDash val="solid"/>
              </a:ln>
              <a:solidFill>
                <a:srgbClr val="FF0000"/>
              </a:solidFill>
              <a:effectLst>
                <a:outerShdw blurRad="50800" dist="38100" dir="2700000" algn="tl" rotWithShape="0">
                  <a:prstClr val="black">
                    <a:alpha val="40000"/>
                  </a:prst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3"/>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i="0" u="none" strike="noStrike" cap="none" dirty="0">
                <a:solidFill>
                  <a:schemeClr val="lt1"/>
                </a:solidFill>
                <a:latin typeface="Trebuchet MS"/>
                <a:ea typeface="Trebuchet MS"/>
                <a:cs typeface="Trebuchet MS"/>
                <a:sym typeface="Trebuchet MS"/>
              </a:rPr>
              <a:t>KO?</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4"/>
          <p:cNvSpPr txBox="1"/>
          <p:nvPr/>
        </p:nvSpPr>
        <p:spPr>
          <a:xfrm>
            <a:off x="4191860" y="2952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i="0" u="none" strike="noStrike" cap="none" dirty="0">
                <a:solidFill>
                  <a:srgbClr val="006ED5"/>
                </a:solidFill>
                <a:latin typeface="Trebuchet MS"/>
                <a:ea typeface="Trebuchet MS"/>
                <a:cs typeface="Trebuchet MS"/>
                <a:sym typeface="Trebuchet MS"/>
              </a:rPr>
              <a:t>KO?</a:t>
            </a:r>
            <a:endParaRPr dirty="0"/>
          </a:p>
        </p:txBody>
      </p:sp>
      <p:grpSp>
        <p:nvGrpSpPr>
          <p:cNvPr id="61" name="Google Shape;61;p4"/>
          <p:cNvGrpSpPr/>
          <p:nvPr/>
        </p:nvGrpSpPr>
        <p:grpSpPr>
          <a:xfrm>
            <a:off x="551138" y="955505"/>
            <a:ext cx="10251528" cy="4740563"/>
            <a:chOff x="1395412" y="2176462"/>
            <a:chExt cx="2752725" cy="2400300"/>
          </a:xfrm>
        </p:grpSpPr>
        <p:sp>
          <p:nvSpPr>
            <p:cNvPr id="62" name="Google Shape;62;p4"/>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63" name="Google Shape;63;p4"/>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64" name="Google Shape;64;p4"/>
          <p:cNvSpPr txBox="1"/>
          <p:nvPr/>
        </p:nvSpPr>
        <p:spPr>
          <a:xfrm>
            <a:off x="847067" y="1376502"/>
            <a:ext cx="9735866" cy="332394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lv-LV" sz="1400" dirty="0">
                <a:solidFill>
                  <a:schemeClr val="dk1"/>
                </a:solidFill>
                <a:latin typeface="Calibri"/>
                <a:ea typeface="Calibri"/>
                <a:cs typeface="Calibri"/>
                <a:sym typeface="Calibri"/>
              </a:rPr>
              <a:t>Šajā prezentācijas daļā jūs izskaidrosiet savu vērtības piedāvājumu.</a:t>
            </a:r>
            <a:endParaRPr lang="en-US" sz="14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dirty="0">
              <a:solidFill>
                <a:schemeClr val="dk1"/>
              </a:solidFill>
              <a:latin typeface="Calibri"/>
              <a:ea typeface="Calibri"/>
              <a:cs typeface="Calibri"/>
              <a:sym typeface="Calibri"/>
            </a:endParaRPr>
          </a:p>
          <a:p>
            <a:pPr marL="0" marR="0" lvl="0" indent="0" algn="just" rtl="0">
              <a:spcBef>
                <a:spcPts val="0"/>
              </a:spcBef>
              <a:spcAft>
                <a:spcPts val="0"/>
              </a:spcAft>
              <a:buNone/>
            </a:pPr>
            <a:r>
              <a:rPr lang="lv-LV" sz="1400" dirty="0">
                <a:solidFill>
                  <a:srgbClr val="000000"/>
                </a:solidFill>
                <a:latin typeface="Calibri"/>
                <a:ea typeface="Calibri"/>
                <a:cs typeface="Calibri"/>
                <a:sym typeface="Calibri"/>
              </a:rPr>
              <a:t>Vērtības piedāvājums ir unikālais piedāvājums, ko jūsu uzņēmums sniedz klientiem. Šis piedāvājums var būt fizisks produkts vai pakalpojums. Svarīgi un izšķiroši ir tas, ka produktam/pakalpojumam jābūt izdevīgam klientiem, risinot kādu no viņu problēmām.</a:t>
            </a:r>
            <a:endParaRPr lang="en-US" sz="1400" dirty="0">
              <a:solidFill>
                <a:srgbClr val="000000"/>
              </a:solidFill>
              <a:latin typeface="Calibri"/>
              <a:ea typeface="Calibri"/>
              <a:cs typeface="Calibri"/>
              <a:sym typeface="Calibri"/>
            </a:endParaRPr>
          </a:p>
          <a:p>
            <a:pPr marL="0" marR="0" lvl="0" indent="0" algn="just" rtl="0">
              <a:spcBef>
                <a:spcPts val="0"/>
              </a:spcBef>
              <a:spcAft>
                <a:spcPts val="0"/>
              </a:spcAft>
              <a:buNone/>
            </a:pPr>
            <a:endParaRPr lang="en-US" dirty="0">
              <a:latin typeface="Calibri"/>
              <a:ea typeface="Calibri"/>
              <a:cs typeface="Calibri"/>
              <a:sym typeface="Calibri"/>
            </a:endParaRPr>
          </a:p>
          <a:p>
            <a:pPr marL="0" marR="0" lvl="0" indent="0" algn="just" rtl="0">
              <a:spcBef>
                <a:spcPts val="0"/>
              </a:spcBef>
              <a:spcAft>
                <a:spcPts val="0"/>
              </a:spcAft>
              <a:buNone/>
            </a:pPr>
            <a:r>
              <a:rPr lang="lv-LV" sz="1400" dirty="0">
                <a:solidFill>
                  <a:srgbClr val="000000"/>
                </a:solidFill>
                <a:latin typeface="Calibri"/>
                <a:ea typeface="Calibri"/>
                <a:cs typeface="Calibri"/>
                <a:sym typeface="Calibri"/>
              </a:rPr>
              <a:t>Pirms veidot savu ideju (produktu vai pakalpojumu), no potenciālo klientu viedokļa būtu jāņem vērā sekojošais:</a:t>
            </a:r>
            <a:endParaRPr lang="en-US" sz="1400" dirty="0">
              <a:solidFill>
                <a:srgbClr val="000000"/>
              </a:solidFill>
              <a:latin typeface="Calibri"/>
              <a:ea typeface="Calibri"/>
              <a:cs typeface="Calibri"/>
              <a:sym typeface="Calibri"/>
            </a:endParaRPr>
          </a:p>
          <a:p>
            <a:pPr marL="0" marR="0" lvl="0" indent="0" algn="just" rtl="0">
              <a:spcBef>
                <a:spcPts val="0"/>
              </a:spcBef>
              <a:spcAft>
                <a:spcPts val="0"/>
              </a:spcAft>
              <a:buNone/>
            </a:pPr>
            <a:endParaRPr lang="en-US" b="1" dirty="0">
              <a:latin typeface="Calibri"/>
              <a:ea typeface="Calibri"/>
              <a:cs typeface="Calibri"/>
              <a:sym typeface="Calibri"/>
            </a:endParaRPr>
          </a:p>
          <a:p>
            <a:pPr marL="0" marR="0" lvl="0" indent="0" algn="just" rtl="0">
              <a:spcBef>
                <a:spcPts val="0"/>
              </a:spcBef>
              <a:spcAft>
                <a:spcPts val="0"/>
              </a:spcAft>
              <a:buNone/>
            </a:pPr>
            <a:r>
              <a:rPr lang="lv-LV" sz="1400" b="1" dirty="0">
                <a:solidFill>
                  <a:srgbClr val="000000"/>
                </a:solidFill>
                <a:latin typeface="Calibri"/>
                <a:ea typeface="Calibri"/>
                <a:cs typeface="Calibri"/>
                <a:sym typeface="Calibri"/>
              </a:rPr>
              <a:t>Vajadzības –</a:t>
            </a:r>
            <a:r>
              <a:rPr lang="en-US" sz="1400" b="1" dirty="0">
                <a:solidFill>
                  <a:srgbClr val="000000"/>
                </a:solidFill>
                <a:latin typeface="Calibri"/>
                <a:ea typeface="Calibri"/>
                <a:cs typeface="Calibri"/>
                <a:sym typeface="Calibri"/>
              </a:rPr>
              <a:t> </a:t>
            </a:r>
            <a:r>
              <a:rPr lang="lv-LV" sz="1400" dirty="0">
                <a:solidFill>
                  <a:srgbClr val="000000"/>
                </a:solidFill>
                <a:latin typeface="Calibri"/>
                <a:ea typeface="Calibri"/>
                <a:cs typeface="Calibri"/>
                <a:sym typeface="Calibri"/>
              </a:rPr>
              <a:t>Apsveriet gan tās vajadzības, kuras klienti apzinās (vajadzība risināt problēmu vai samazināt sāpes), gan arī tās, kuras klienti varbūt neapzinās (“latentās vajadzības”). Jūs varat būt tas, kurš parāda, ko jaunu viņi var izmantot, lai gūtu labumu.</a:t>
            </a:r>
            <a:endParaRPr lang="en-US" sz="1400" dirty="0">
              <a:solidFill>
                <a:srgbClr val="000000"/>
              </a:solidFill>
              <a:latin typeface="Calibri"/>
              <a:ea typeface="Calibri"/>
              <a:cs typeface="Calibri"/>
              <a:sym typeface="Calibri"/>
            </a:endParaRPr>
          </a:p>
          <a:p>
            <a:pPr marL="0" marR="0" lvl="0" indent="0" algn="just" rtl="0">
              <a:spcBef>
                <a:spcPts val="0"/>
              </a:spcBef>
              <a:spcAft>
                <a:spcPts val="0"/>
              </a:spcAft>
              <a:buNone/>
            </a:pPr>
            <a:endParaRPr lang="en-US" b="1" dirty="0">
              <a:latin typeface="Calibri"/>
              <a:ea typeface="Calibri"/>
              <a:cs typeface="Calibri"/>
              <a:sym typeface="Calibri"/>
            </a:endParaRPr>
          </a:p>
          <a:p>
            <a:pPr marL="0" marR="0" lvl="0" indent="0" algn="just" rtl="0">
              <a:spcBef>
                <a:spcPts val="0"/>
              </a:spcBef>
              <a:spcAft>
                <a:spcPts val="0"/>
              </a:spcAft>
              <a:buNone/>
            </a:pPr>
            <a:r>
              <a:rPr lang="lv-LV" sz="1400" b="1" dirty="0">
                <a:solidFill>
                  <a:srgbClr val="000000"/>
                </a:solidFill>
                <a:latin typeface="Calibri"/>
                <a:ea typeface="Calibri"/>
                <a:cs typeface="Calibri"/>
                <a:sym typeface="Calibri"/>
              </a:rPr>
              <a:t>Vēlmes – </a:t>
            </a:r>
            <a:r>
              <a:rPr lang="lv-LV" sz="1400" dirty="0">
                <a:solidFill>
                  <a:srgbClr val="000000"/>
                </a:solidFill>
                <a:latin typeface="Calibri"/>
                <a:ea typeface="Calibri"/>
                <a:cs typeface="Calibri"/>
                <a:sym typeface="Calibri"/>
              </a:rPr>
              <a:t>Klientu vēlmes - tas, ko viņi vēlas sasniegt vai par ko vēlas kļūt. Izprotiet klientu aspirācijas un uztveriet tās kā problēmas, kuras jūs varat palīdzēt risināt.</a:t>
            </a:r>
            <a:endParaRPr lang="en-US" sz="1400" dirty="0">
              <a:solidFill>
                <a:srgbClr val="000000"/>
              </a:solidFill>
              <a:latin typeface="Calibri"/>
              <a:ea typeface="Calibri"/>
              <a:cs typeface="Calibri"/>
              <a:sym typeface="Calibri"/>
            </a:endParaRPr>
          </a:p>
          <a:p>
            <a:pPr marL="0" marR="0" lvl="0" indent="0" algn="just" rtl="0">
              <a:spcBef>
                <a:spcPts val="0"/>
              </a:spcBef>
              <a:spcAft>
                <a:spcPts val="0"/>
              </a:spcAft>
              <a:buNone/>
            </a:pPr>
            <a:endParaRPr lang="en-US" b="1" dirty="0">
              <a:latin typeface="Calibri"/>
              <a:ea typeface="Calibri"/>
              <a:cs typeface="Calibri"/>
              <a:sym typeface="Calibri"/>
            </a:endParaRPr>
          </a:p>
          <a:p>
            <a:pPr marL="0" marR="0" lvl="0" indent="0" algn="just" rtl="0">
              <a:spcBef>
                <a:spcPts val="0"/>
              </a:spcBef>
              <a:spcAft>
                <a:spcPts val="0"/>
              </a:spcAft>
              <a:buNone/>
            </a:pPr>
            <a:r>
              <a:rPr lang="lv-LV" sz="1400" b="1" dirty="0">
                <a:solidFill>
                  <a:srgbClr val="000000"/>
                </a:solidFill>
                <a:latin typeface="Calibri"/>
                <a:ea typeface="Calibri"/>
                <a:cs typeface="Calibri"/>
                <a:sym typeface="Calibri"/>
              </a:rPr>
              <a:t>Bailes – </a:t>
            </a:r>
            <a:r>
              <a:rPr lang="en-US" dirty="0">
                <a:latin typeface="Calibri"/>
                <a:ea typeface="Calibri"/>
                <a:cs typeface="Calibri"/>
                <a:sym typeface="Calibri"/>
              </a:rPr>
              <a:t>A</a:t>
            </a:r>
            <a:r>
              <a:rPr lang="lv-LV" sz="1400" dirty="0" err="1">
                <a:solidFill>
                  <a:srgbClr val="000000"/>
                </a:solidFill>
                <a:latin typeface="Calibri"/>
                <a:ea typeface="Calibri"/>
                <a:cs typeface="Calibri"/>
                <a:sym typeface="Calibri"/>
              </a:rPr>
              <a:t>psveriet</a:t>
            </a:r>
            <a:r>
              <a:rPr lang="lv-LV" sz="1400" dirty="0">
                <a:solidFill>
                  <a:srgbClr val="000000"/>
                </a:solidFill>
                <a:latin typeface="Calibri"/>
                <a:ea typeface="Calibri"/>
                <a:cs typeface="Calibri"/>
                <a:sym typeface="Calibri"/>
              </a:rPr>
              <a:t> arī tās bailes, kas klientiem varētu būt, lai atturētu viņus no jūsu produkta vai pakalpojuma iegādes vai izmantošanas. Tas var būt bailes mainīt produktu, kuru viņi jau lieto, bailes no nezināmā, bailes no līdzcilvēku vērtējuma utt.</a:t>
            </a:r>
            <a:endParaRPr sz="1400" dirty="0">
              <a:solidFill>
                <a:schemeClr val="dk1"/>
              </a:solidFill>
              <a:latin typeface="Calibri"/>
              <a:ea typeface="Calibri"/>
              <a:cs typeface="Calibri"/>
              <a:sym typeface="Calibri"/>
            </a:endParaRPr>
          </a:p>
        </p:txBody>
      </p:sp>
      <p:sp>
        <p:nvSpPr>
          <p:cNvPr id="65" name="Google Shape;65;p4"/>
          <p:cNvSpPr txBox="1"/>
          <p:nvPr/>
        </p:nvSpPr>
        <p:spPr>
          <a:xfrm>
            <a:off x="4406838" y="586173"/>
            <a:ext cx="25146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dirty="0" err="1">
                <a:solidFill>
                  <a:srgbClr val="93B3D7"/>
                </a:solidFill>
                <a:latin typeface="Calibri"/>
                <a:ea typeface="Calibri"/>
                <a:cs typeface="Calibri"/>
                <a:sym typeface="Calibri"/>
              </a:rPr>
              <a:t>Vērtības</a:t>
            </a:r>
            <a:r>
              <a:rPr lang="es-ES" sz="1600" dirty="0">
                <a:solidFill>
                  <a:srgbClr val="93B3D7"/>
                </a:solidFill>
                <a:latin typeface="Calibri"/>
                <a:ea typeface="Calibri"/>
                <a:cs typeface="Calibri"/>
                <a:sym typeface="Calibri"/>
              </a:rPr>
              <a:t> </a:t>
            </a:r>
            <a:r>
              <a:rPr lang="es-ES" sz="1600" dirty="0" err="1">
                <a:solidFill>
                  <a:srgbClr val="93B3D7"/>
                </a:solidFill>
                <a:latin typeface="Calibri"/>
                <a:ea typeface="Calibri"/>
                <a:cs typeface="Calibri"/>
                <a:sym typeface="Calibri"/>
              </a:rPr>
              <a:t>piedāvājums</a:t>
            </a:r>
            <a:endParaRPr sz="1600" dirty="0">
              <a:solidFill>
                <a:srgbClr val="93B3D7"/>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5"/>
          <p:cNvSpPr txBox="1"/>
          <p:nvPr/>
        </p:nvSpPr>
        <p:spPr>
          <a:xfrm>
            <a:off x="4406838" y="380854"/>
            <a:ext cx="2944557" cy="563616"/>
          </a:xfrm>
          <a:prstGeom prst="rect">
            <a:avLst/>
          </a:prstGeom>
          <a:noFill/>
          <a:ln>
            <a:noFill/>
          </a:ln>
        </p:spPr>
        <p:txBody>
          <a:bodyPr spcFirstLastPara="1" wrap="square" lIns="0" tIns="17125" rIns="0" bIns="0" anchor="t" anchorCtr="0">
            <a:spAutoFit/>
          </a:bodyPr>
          <a:lstStyle/>
          <a:p>
            <a:pPr marL="12700" marR="0" lvl="0" indent="0" algn="l" rtl="0">
              <a:spcBef>
                <a:spcPts val="0"/>
              </a:spcBef>
              <a:spcAft>
                <a:spcPts val="0"/>
              </a:spcAft>
              <a:buNone/>
            </a:pPr>
            <a:r>
              <a:rPr lang="es-ES" sz="3550" b="1" i="0" dirty="0">
                <a:solidFill>
                  <a:srgbClr val="006ED5"/>
                </a:solidFill>
                <a:latin typeface="Trebuchet MS"/>
                <a:ea typeface="Trebuchet MS"/>
                <a:cs typeface="Trebuchet MS"/>
                <a:sym typeface="Trebuchet MS"/>
              </a:rPr>
              <a:t>	</a:t>
            </a:r>
            <a:r>
              <a:rPr lang="es-ES" sz="3550" b="1" dirty="0">
                <a:solidFill>
                  <a:srgbClr val="006ED5"/>
                </a:solidFill>
                <a:latin typeface="Trebuchet MS"/>
                <a:ea typeface="Trebuchet MS"/>
                <a:cs typeface="Trebuchet MS"/>
                <a:sym typeface="Trebuchet MS"/>
              </a:rPr>
              <a:t>KO</a:t>
            </a:r>
            <a:r>
              <a:rPr lang="es-ES" sz="3550" b="1" i="0" dirty="0">
                <a:solidFill>
                  <a:srgbClr val="006ED5"/>
                </a:solidFill>
                <a:latin typeface="Trebuchet MS"/>
                <a:ea typeface="Trebuchet MS"/>
                <a:cs typeface="Trebuchet MS"/>
                <a:sym typeface="Trebuchet MS"/>
              </a:rPr>
              <a:t>?</a:t>
            </a:r>
            <a:endParaRPr dirty="0"/>
          </a:p>
        </p:txBody>
      </p:sp>
      <p:sp>
        <p:nvSpPr>
          <p:cNvPr id="71" name="Google Shape;71;p5"/>
          <p:cNvSpPr txBox="1"/>
          <p:nvPr/>
        </p:nvSpPr>
        <p:spPr>
          <a:xfrm>
            <a:off x="1295400" y="3904244"/>
            <a:ext cx="2346960" cy="448071"/>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es-ES" sz="1400" b="1" dirty="0" err="1">
                <a:solidFill>
                  <a:srgbClr val="B19400"/>
                </a:solidFill>
                <a:latin typeface="Trebuchet MS"/>
                <a:ea typeface="Trebuchet MS"/>
                <a:cs typeface="Trebuchet MS"/>
                <a:sym typeface="Trebuchet MS"/>
              </a:rPr>
              <a:t>Kādu</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problēmu</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atrisina</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jūsu</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biznesa</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ideja</a:t>
            </a:r>
            <a:r>
              <a:rPr lang="es-ES" sz="1400" b="1" dirty="0">
                <a:solidFill>
                  <a:srgbClr val="B19400"/>
                </a:solidFill>
                <a:latin typeface="Trebuchet MS"/>
                <a:ea typeface="Trebuchet MS"/>
                <a:cs typeface="Trebuchet MS"/>
                <a:sym typeface="Trebuchet MS"/>
              </a:rPr>
              <a:t>?</a:t>
            </a:r>
            <a:endParaRPr dirty="0"/>
          </a:p>
        </p:txBody>
      </p:sp>
      <p:sp>
        <p:nvSpPr>
          <p:cNvPr id="72" name="Google Shape;72;p5"/>
          <p:cNvSpPr txBox="1"/>
          <p:nvPr/>
        </p:nvSpPr>
        <p:spPr>
          <a:xfrm>
            <a:off x="4659917" y="3894719"/>
            <a:ext cx="2303145" cy="672107"/>
          </a:xfrm>
          <a:prstGeom prst="rect">
            <a:avLst/>
          </a:prstGeom>
          <a:noFill/>
          <a:ln>
            <a:noFill/>
          </a:ln>
        </p:spPr>
        <p:txBody>
          <a:bodyPr spcFirstLastPara="1" wrap="square" lIns="0" tIns="0" rIns="0" bIns="0" anchor="t" anchorCtr="0">
            <a:spAutoFit/>
          </a:bodyPr>
          <a:lstStyle/>
          <a:p>
            <a:pPr marL="12700" marR="5080" lvl="0" indent="0" algn="l" rtl="0">
              <a:lnSpc>
                <a:spcPct val="104200"/>
              </a:lnSpc>
              <a:spcBef>
                <a:spcPts val="0"/>
              </a:spcBef>
              <a:spcAft>
                <a:spcPts val="0"/>
              </a:spcAft>
              <a:buNone/>
            </a:pPr>
            <a:r>
              <a:rPr lang="lv-LV" sz="1400" b="1" dirty="0">
                <a:solidFill>
                  <a:srgbClr val="008545"/>
                </a:solidFill>
                <a:latin typeface="Trebuchet MS"/>
                <a:ea typeface="Trebuchet MS"/>
                <a:cs typeface="Trebuchet MS"/>
                <a:sym typeface="Trebuchet MS"/>
              </a:rPr>
              <a:t>Kā jūsu produkts vai pakalpojums atšķiras no citiem?</a:t>
            </a:r>
            <a:endParaRPr sz="1400" dirty="0">
              <a:solidFill>
                <a:schemeClr val="dk1"/>
              </a:solidFill>
              <a:latin typeface="Trebuchet MS"/>
              <a:ea typeface="Trebuchet MS"/>
              <a:cs typeface="Trebuchet MS"/>
              <a:sym typeface="Trebuchet MS"/>
            </a:endParaRPr>
          </a:p>
        </p:txBody>
      </p:sp>
      <p:sp>
        <p:nvSpPr>
          <p:cNvPr id="73" name="Google Shape;73;p5"/>
          <p:cNvSpPr txBox="1"/>
          <p:nvPr/>
        </p:nvSpPr>
        <p:spPr>
          <a:xfrm>
            <a:off x="7927518" y="3894719"/>
            <a:ext cx="2404866" cy="448071"/>
          </a:xfrm>
          <a:prstGeom prst="rect">
            <a:avLst/>
          </a:prstGeom>
          <a:noFill/>
          <a:ln>
            <a:noFill/>
          </a:ln>
        </p:spPr>
        <p:txBody>
          <a:bodyPr spcFirstLastPara="1" wrap="square" lIns="0" tIns="0" rIns="0" bIns="0" anchor="t" anchorCtr="0">
            <a:spAutoFit/>
          </a:bodyPr>
          <a:lstStyle/>
          <a:p>
            <a:pPr marL="12700" marR="5080" lvl="0" indent="0" algn="just" rtl="0">
              <a:lnSpc>
                <a:spcPct val="104200"/>
              </a:lnSpc>
              <a:spcBef>
                <a:spcPts val="0"/>
              </a:spcBef>
              <a:spcAft>
                <a:spcPts val="0"/>
              </a:spcAft>
              <a:buNone/>
            </a:pPr>
            <a:r>
              <a:rPr lang="es-ES" sz="1400" b="1" dirty="0" err="1">
                <a:solidFill>
                  <a:srgbClr val="EB0000"/>
                </a:solidFill>
                <a:latin typeface="Trebuchet MS"/>
                <a:ea typeface="Trebuchet MS"/>
                <a:cs typeface="Trebuchet MS"/>
                <a:sym typeface="Trebuchet MS"/>
              </a:rPr>
              <a:t>Kāda</a:t>
            </a:r>
            <a:r>
              <a:rPr lang="es-ES" sz="1400" b="1" dirty="0">
                <a:solidFill>
                  <a:srgbClr val="EB0000"/>
                </a:solidFill>
                <a:latin typeface="Trebuchet MS"/>
                <a:ea typeface="Trebuchet MS"/>
                <a:cs typeface="Trebuchet MS"/>
                <a:sym typeface="Trebuchet MS"/>
              </a:rPr>
              <a:t> ir </a:t>
            </a:r>
            <a:r>
              <a:rPr lang="es-ES" sz="1400" b="1" dirty="0" err="1">
                <a:solidFill>
                  <a:srgbClr val="EB0000"/>
                </a:solidFill>
                <a:latin typeface="Trebuchet MS"/>
                <a:ea typeface="Trebuchet MS"/>
                <a:cs typeface="Trebuchet MS"/>
                <a:sym typeface="Trebuchet MS"/>
              </a:rPr>
              <a:t>pievienotā</a:t>
            </a:r>
            <a:r>
              <a:rPr lang="es-ES" sz="1400" b="1" dirty="0">
                <a:solidFill>
                  <a:srgbClr val="EB0000"/>
                </a:solidFill>
                <a:latin typeface="Trebuchet MS"/>
                <a:ea typeface="Trebuchet MS"/>
                <a:cs typeface="Trebuchet MS"/>
                <a:sym typeface="Trebuchet MS"/>
              </a:rPr>
              <a:t> </a:t>
            </a:r>
            <a:r>
              <a:rPr lang="es-ES" sz="1400" b="1" dirty="0" err="1">
                <a:solidFill>
                  <a:srgbClr val="EB0000"/>
                </a:solidFill>
                <a:latin typeface="Trebuchet MS"/>
                <a:ea typeface="Trebuchet MS"/>
                <a:cs typeface="Trebuchet MS"/>
                <a:sym typeface="Trebuchet MS"/>
              </a:rPr>
              <a:t>vērtība</a:t>
            </a:r>
            <a:r>
              <a:rPr lang="es-ES" sz="1400" b="1" dirty="0">
                <a:solidFill>
                  <a:srgbClr val="EB0000"/>
                </a:solidFill>
                <a:latin typeface="Trebuchet MS"/>
                <a:ea typeface="Trebuchet MS"/>
                <a:cs typeface="Trebuchet MS"/>
                <a:sym typeface="Trebuchet MS"/>
              </a:rPr>
              <a:t> </a:t>
            </a:r>
            <a:r>
              <a:rPr lang="es-ES" sz="1400" b="1" dirty="0" err="1">
                <a:solidFill>
                  <a:srgbClr val="EB0000"/>
                </a:solidFill>
                <a:latin typeface="Trebuchet MS"/>
                <a:ea typeface="Trebuchet MS"/>
                <a:cs typeface="Trebuchet MS"/>
                <a:sym typeface="Trebuchet MS"/>
              </a:rPr>
              <a:t>jūsu</a:t>
            </a:r>
            <a:r>
              <a:rPr lang="es-ES" sz="1400" b="1" dirty="0">
                <a:solidFill>
                  <a:srgbClr val="EB0000"/>
                </a:solidFill>
                <a:latin typeface="Trebuchet MS"/>
                <a:ea typeface="Trebuchet MS"/>
                <a:cs typeface="Trebuchet MS"/>
                <a:sym typeface="Trebuchet MS"/>
              </a:rPr>
              <a:t> </a:t>
            </a:r>
            <a:r>
              <a:rPr lang="es-ES" sz="1400" b="1" dirty="0" err="1">
                <a:solidFill>
                  <a:srgbClr val="EB0000"/>
                </a:solidFill>
                <a:latin typeface="Trebuchet MS"/>
                <a:ea typeface="Trebuchet MS"/>
                <a:cs typeface="Trebuchet MS"/>
                <a:sym typeface="Trebuchet MS"/>
              </a:rPr>
              <a:t>klientiem</a:t>
            </a:r>
            <a:r>
              <a:rPr lang="es-ES" sz="1400" b="1" dirty="0">
                <a:solidFill>
                  <a:srgbClr val="EB0000"/>
                </a:solidFill>
                <a:latin typeface="Trebuchet MS"/>
                <a:ea typeface="Trebuchet MS"/>
                <a:cs typeface="Trebuchet MS"/>
                <a:sym typeface="Trebuchet MS"/>
              </a:rPr>
              <a:t>?</a:t>
            </a:r>
            <a:endParaRPr sz="1400" dirty="0">
              <a:solidFill>
                <a:schemeClr val="dk1"/>
              </a:solidFill>
              <a:latin typeface="Trebuchet MS"/>
              <a:ea typeface="Trebuchet MS"/>
              <a:cs typeface="Trebuchet MS"/>
              <a:sym typeface="Trebuchet MS"/>
            </a:endParaRPr>
          </a:p>
        </p:txBody>
      </p:sp>
      <p:sp>
        <p:nvSpPr>
          <p:cNvPr id="74" name="Google Shape;74;p5"/>
          <p:cNvSpPr txBox="1"/>
          <p:nvPr/>
        </p:nvSpPr>
        <p:spPr>
          <a:xfrm>
            <a:off x="4621817" y="1298023"/>
            <a:ext cx="251460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a:solidFill>
                  <a:srgbClr val="93B3D7"/>
                </a:solidFill>
                <a:latin typeface="Calibri"/>
                <a:ea typeface="Calibri"/>
                <a:cs typeface="Calibri"/>
                <a:sym typeface="Calibri"/>
              </a:rPr>
              <a:t>Value proposal</a:t>
            </a:r>
            <a:endParaRPr sz="1800">
              <a:solidFill>
                <a:srgbClr val="93B3D7"/>
              </a:solidFill>
              <a:latin typeface="Calibri"/>
              <a:ea typeface="Calibri"/>
              <a:cs typeface="Calibri"/>
              <a:sym typeface="Calibri"/>
            </a:endParaRPr>
          </a:p>
        </p:txBody>
      </p:sp>
      <p:sp>
        <p:nvSpPr>
          <p:cNvPr id="75" name="Google Shape;75;p5"/>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6" name="Google Shape;76;p5"/>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7" name="Google Shape;77;p5"/>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8" name="Google Shape;78;p5"/>
          <p:cNvPicPr preferRelativeResize="0"/>
          <p:nvPr/>
        </p:nvPicPr>
        <p:blipFill rotWithShape="1">
          <a:blip r:embed="rId3">
            <a:alphaModFix/>
          </a:blip>
          <a:srcRect/>
          <a:stretch/>
        </p:blipFill>
        <p:spPr>
          <a:xfrm>
            <a:off x="7951394" y="1590675"/>
            <a:ext cx="2183206" cy="2019706"/>
          </a:xfrm>
          <a:prstGeom prst="rect">
            <a:avLst/>
          </a:prstGeom>
          <a:noFill/>
          <a:ln>
            <a:noFill/>
          </a:ln>
        </p:spPr>
      </p:pic>
      <p:pic>
        <p:nvPicPr>
          <p:cNvPr id="79" name="Google Shape;79;p5"/>
          <p:cNvPicPr preferRelativeResize="0"/>
          <p:nvPr/>
        </p:nvPicPr>
        <p:blipFill rotWithShape="1">
          <a:blip r:embed="rId4">
            <a:alphaModFix/>
          </a:blip>
          <a:srcRect/>
          <a:stretch/>
        </p:blipFill>
        <p:spPr>
          <a:xfrm>
            <a:off x="1317587" y="1590675"/>
            <a:ext cx="2211565" cy="2056910"/>
          </a:xfrm>
          <a:prstGeom prst="rect">
            <a:avLst/>
          </a:prstGeom>
          <a:noFill/>
          <a:ln>
            <a:noFill/>
          </a:ln>
        </p:spPr>
      </p:pic>
      <p:pic>
        <p:nvPicPr>
          <p:cNvPr id="80" name="Google Shape;80;p5"/>
          <p:cNvPicPr preferRelativeResize="0"/>
          <p:nvPr/>
        </p:nvPicPr>
        <p:blipFill rotWithShape="1">
          <a:blip r:embed="rId5">
            <a:alphaModFix/>
          </a:blip>
          <a:srcRect/>
          <a:stretch/>
        </p:blipFill>
        <p:spPr>
          <a:xfrm>
            <a:off x="4692361" y="1590675"/>
            <a:ext cx="2045278" cy="2010015"/>
          </a:xfrm>
          <a:prstGeom prst="rect">
            <a:avLst/>
          </a:prstGeom>
          <a:noFill/>
          <a:ln>
            <a:noFill/>
          </a:ln>
        </p:spPr>
      </p:pic>
      <p:sp>
        <p:nvSpPr>
          <p:cNvPr id="81" name="Google Shape;81;p5"/>
          <p:cNvSpPr txBox="1"/>
          <p:nvPr/>
        </p:nvSpPr>
        <p:spPr>
          <a:xfrm>
            <a:off x="1219200" y="4648855"/>
            <a:ext cx="263652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nb-NO" sz="1400" dirty="0">
                <a:solidFill>
                  <a:schemeClr val="dk1"/>
                </a:solidFill>
                <a:latin typeface="Calibri"/>
                <a:ea typeface="Calibri"/>
                <a:cs typeface="Calibri"/>
                <a:sym typeface="Calibri"/>
              </a:rPr>
              <a:t>Aprakstiet problēmu, ko jūsu produkts vai pakalpojums atrisina.</a:t>
            </a:r>
            <a:endParaRPr sz="1400" dirty="0">
              <a:solidFill>
                <a:schemeClr val="dk1"/>
              </a:solidFill>
              <a:latin typeface="Calibri"/>
              <a:ea typeface="Calibri"/>
              <a:cs typeface="Calibri"/>
              <a:sym typeface="Calibri"/>
            </a:endParaRPr>
          </a:p>
        </p:txBody>
      </p:sp>
      <p:sp>
        <p:nvSpPr>
          <p:cNvPr id="82" name="Google Shape;82;p5"/>
          <p:cNvSpPr txBox="1"/>
          <p:nvPr/>
        </p:nvSpPr>
        <p:spPr>
          <a:xfrm>
            <a:off x="4562893" y="4641381"/>
            <a:ext cx="263652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lv-LV" sz="1400" dirty="0">
                <a:solidFill>
                  <a:schemeClr val="dk1"/>
                </a:solidFill>
                <a:latin typeface="Calibri"/>
                <a:ea typeface="Calibri"/>
                <a:cs typeface="Calibri"/>
                <a:sym typeface="Calibri"/>
              </a:rPr>
              <a:t>Parādiet, kā jūsu bizness atšķiras no konkurentiem</a:t>
            </a:r>
            <a:r>
              <a:rPr lang="en-US" sz="1400" dirty="0">
                <a:solidFill>
                  <a:schemeClr val="dk1"/>
                </a:solidFill>
                <a:latin typeface="Calibri"/>
                <a:ea typeface="Calibri"/>
                <a:cs typeface="Calibri"/>
                <a:sym typeface="Calibri"/>
              </a:rPr>
              <a:t>.</a:t>
            </a:r>
            <a:endParaRPr sz="1400" dirty="0">
              <a:solidFill>
                <a:schemeClr val="dk1"/>
              </a:solidFill>
              <a:latin typeface="Calibri"/>
              <a:ea typeface="Calibri"/>
              <a:cs typeface="Calibri"/>
              <a:sym typeface="Calibri"/>
            </a:endParaRPr>
          </a:p>
        </p:txBody>
      </p:sp>
      <p:sp>
        <p:nvSpPr>
          <p:cNvPr id="83" name="Google Shape;83;p5"/>
          <p:cNvSpPr txBox="1"/>
          <p:nvPr/>
        </p:nvSpPr>
        <p:spPr>
          <a:xfrm>
            <a:off x="7864994" y="4641381"/>
            <a:ext cx="2636520"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400" dirty="0" err="1">
                <a:solidFill>
                  <a:schemeClr val="dk1"/>
                </a:solidFill>
                <a:latin typeface="Calibri"/>
                <a:ea typeface="Calibri"/>
                <a:cs typeface="Calibri"/>
                <a:sym typeface="Calibri"/>
              </a:rPr>
              <a:t>Paskaidrojiet</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kāpēc</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jūsu</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produkts</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vai</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pakalpojums</a:t>
            </a:r>
            <a:r>
              <a:rPr lang="es-ES" sz="1400" dirty="0">
                <a:solidFill>
                  <a:schemeClr val="dk1"/>
                </a:solidFill>
                <a:latin typeface="Calibri"/>
                <a:ea typeface="Calibri"/>
                <a:cs typeface="Calibri"/>
                <a:sym typeface="Calibri"/>
              </a:rPr>
              <a:t> ir </a:t>
            </a:r>
            <a:r>
              <a:rPr lang="es-ES" sz="1400" dirty="0" err="1">
                <a:solidFill>
                  <a:schemeClr val="dk1"/>
                </a:solidFill>
                <a:latin typeface="Calibri"/>
                <a:ea typeface="Calibri"/>
                <a:cs typeface="Calibri"/>
                <a:sym typeface="Calibri"/>
              </a:rPr>
              <a:t>svarīgs</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jūsu</a:t>
            </a:r>
            <a:r>
              <a:rPr lang="es-ES" sz="1400" dirty="0">
                <a:solidFill>
                  <a:schemeClr val="dk1"/>
                </a:solidFill>
                <a:latin typeface="Calibri"/>
                <a:ea typeface="Calibri"/>
                <a:cs typeface="Calibri"/>
                <a:sym typeface="Calibri"/>
              </a:rPr>
              <a:t> </a:t>
            </a:r>
            <a:r>
              <a:rPr lang="es-ES" sz="1400" dirty="0" err="1">
                <a:solidFill>
                  <a:schemeClr val="dk1"/>
                </a:solidFill>
                <a:latin typeface="Calibri"/>
                <a:ea typeface="Calibri"/>
                <a:cs typeface="Calibri"/>
                <a:sym typeface="Calibri"/>
              </a:rPr>
              <a:t>klientiem</a:t>
            </a:r>
            <a:r>
              <a:rPr lang="es-ES" sz="1400" dirty="0">
                <a:solidFill>
                  <a:schemeClr val="dk1"/>
                </a:solidFill>
                <a:latin typeface="Calibri"/>
                <a:ea typeface="Calibri"/>
                <a:cs typeface="Calibri"/>
                <a:sym typeface="Calibri"/>
              </a:rPr>
              <a:t>.</a:t>
            </a:r>
            <a:endParaRPr sz="1400" dirty="0">
              <a:solidFill>
                <a:schemeClr val="dk1"/>
              </a:solidFill>
              <a:latin typeface="Calibri"/>
              <a:ea typeface="Calibri"/>
              <a:cs typeface="Calibri"/>
              <a:sym typeface="Calibri"/>
            </a:endParaRPr>
          </a:p>
        </p:txBody>
      </p:sp>
      <p:sp>
        <p:nvSpPr>
          <p:cNvPr id="84" name="Google Shape;84;p5"/>
          <p:cNvSpPr txBox="1"/>
          <p:nvPr/>
        </p:nvSpPr>
        <p:spPr>
          <a:xfrm>
            <a:off x="4472208" y="843293"/>
            <a:ext cx="2514600" cy="33855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600" dirty="0" err="1">
                <a:solidFill>
                  <a:srgbClr val="93B3D7"/>
                </a:solidFill>
                <a:latin typeface="Calibri"/>
                <a:ea typeface="Calibri"/>
                <a:cs typeface="Calibri"/>
                <a:sym typeface="Calibri"/>
              </a:rPr>
              <a:t>Vērtības</a:t>
            </a:r>
            <a:r>
              <a:rPr lang="es-ES" sz="1600" dirty="0">
                <a:solidFill>
                  <a:srgbClr val="93B3D7"/>
                </a:solidFill>
                <a:latin typeface="Calibri"/>
                <a:ea typeface="Calibri"/>
                <a:cs typeface="Calibri"/>
                <a:sym typeface="Calibri"/>
              </a:rPr>
              <a:t> </a:t>
            </a:r>
            <a:r>
              <a:rPr lang="es-ES" sz="1600" dirty="0" err="1">
                <a:solidFill>
                  <a:srgbClr val="93B3D7"/>
                </a:solidFill>
                <a:latin typeface="Calibri"/>
                <a:ea typeface="Calibri"/>
                <a:cs typeface="Calibri"/>
                <a:sym typeface="Calibri"/>
              </a:rPr>
              <a:t>piedāvājums</a:t>
            </a:r>
            <a:endParaRPr sz="1600" dirty="0">
              <a:solidFill>
                <a:srgbClr val="93B3D7"/>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6"/>
          <p:cNvSpPr txBox="1"/>
          <p:nvPr/>
        </p:nvSpPr>
        <p:spPr>
          <a:xfrm>
            <a:off x="3989642" y="219075"/>
            <a:ext cx="2944557" cy="294311"/>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1800" b="1" dirty="0">
                <a:solidFill>
                  <a:srgbClr val="006ED5"/>
                </a:solidFill>
                <a:latin typeface="Trebuchet MS"/>
                <a:ea typeface="Trebuchet MS"/>
                <a:cs typeface="Trebuchet MS"/>
                <a:sym typeface="Trebuchet MS"/>
              </a:rPr>
              <a:t>KO</a:t>
            </a:r>
            <a:r>
              <a:rPr lang="es-ES" sz="1800" b="1" i="0" dirty="0">
                <a:solidFill>
                  <a:srgbClr val="006ED5"/>
                </a:solidFill>
                <a:latin typeface="Trebuchet MS"/>
                <a:ea typeface="Trebuchet MS"/>
                <a:cs typeface="Trebuchet MS"/>
                <a:sym typeface="Trebuchet MS"/>
              </a:rPr>
              <a:t>?</a:t>
            </a:r>
            <a:endParaRPr dirty="0"/>
          </a:p>
        </p:txBody>
      </p:sp>
      <p:sp>
        <p:nvSpPr>
          <p:cNvPr id="90" name="Google Shape;90;p6"/>
          <p:cNvSpPr txBox="1"/>
          <p:nvPr/>
        </p:nvSpPr>
        <p:spPr>
          <a:xfrm>
            <a:off x="4204620" y="447675"/>
            <a:ext cx="2514600"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400" dirty="0" err="1">
                <a:solidFill>
                  <a:srgbClr val="93B3D7"/>
                </a:solidFill>
                <a:latin typeface="Calibri"/>
                <a:ea typeface="Calibri"/>
                <a:cs typeface="Calibri"/>
                <a:sym typeface="Calibri"/>
              </a:rPr>
              <a:t>Vērtības</a:t>
            </a:r>
            <a:r>
              <a:rPr lang="es-ES" sz="1400" dirty="0">
                <a:solidFill>
                  <a:srgbClr val="93B3D7"/>
                </a:solidFill>
                <a:latin typeface="Calibri"/>
                <a:ea typeface="Calibri"/>
                <a:cs typeface="Calibri"/>
                <a:sym typeface="Calibri"/>
              </a:rPr>
              <a:t> </a:t>
            </a:r>
            <a:r>
              <a:rPr lang="es-ES" sz="1400" dirty="0" err="1">
                <a:solidFill>
                  <a:srgbClr val="93B3D7"/>
                </a:solidFill>
                <a:latin typeface="Calibri"/>
                <a:ea typeface="Calibri"/>
                <a:cs typeface="Calibri"/>
                <a:sym typeface="Calibri"/>
              </a:rPr>
              <a:t>piedāvājums</a:t>
            </a:r>
            <a:endParaRPr sz="1400" dirty="0">
              <a:solidFill>
                <a:srgbClr val="93B3D7"/>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7"/>
          <p:cNvSpPr txBox="1"/>
          <p:nvPr/>
        </p:nvSpPr>
        <p:spPr>
          <a:xfrm>
            <a:off x="3505200" y="2581275"/>
            <a:ext cx="4239956" cy="848309"/>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5400" b="1" dirty="0">
                <a:solidFill>
                  <a:schemeClr val="lt1"/>
                </a:solidFill>
                <a:latin typeface="Trebuchet MS"/>
                <a:ea typeface="Trebuchet MS"/>
                <a:cs typeface="Trebuchet MS"/>
                <a:sym typeface="Trebuchet MS"/>
              </a:rPr>
              <a:t>KAS</a:t>
            </a:r>
            <a:r>
              <a:rPr lang="es-ES" sz="5400" b="1" i="0" dirty="0">
                <a:solidFill>
                  <a:schemeClr val="lt1"/>
                </a:solidFill>
                <a:latin typeface="Trebuchet MS"/>
                <a:ea typeface="Trebuchet MS"/>
                <a:cs typeface="Trebuchet MS"/>
                <a:sym typeface="Trebuchet MS"/>
              </a:rPr>
              <a:t>?</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8"/>
          <p:cNvSpPr txBox="1"/>
          <p:nvPr/>
        </p:nvSpPr>
        <p:spPr>
          <a:xfrm>
            <a:off x="4191860" y="219075"/>
            <a:ext cx="2944557" cy="386644"/>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2400" b="1" dirty="0">
                <a:solidFill>
                  <a:srgbClr val="006ED5"/>
                </a:solidFill>
                <a:latin typeface="Trebuchet MS"/>
                <a:ea typeface="Trebuchet MS"/>
                <a:cs typeface="Trebuchet MS"/>
                <a:sym typeface="Trebuchet MS"/>
              </a:rPr>
              <a:t>KAS</a:t>
            </a:r>
            <a:r>
              <a:rPr lang="es-ES" sz="2400" b="1" i="0" dirty="0">
                <a:solidFill>
                  <a:srgbClr val="006ED5"/>
                </a:solidFill>
                <a:latin typeface="Trebuchet MS"/>
                <a:ea typeface="Trebuchet MS"/>
                <a:cs typeface="Trebuchet MS"/>
                <a:sym typeface="Trebuchet MS"/>
              </a:rPr>
              <a:t>?</a:t>
            </a:r>
            <a:endParaRPr dirty="0"/>
          </a:p>
        </p:txBody>
      </p:sp>
      <p:grpSp>
        <p:nvGrpSpPr>
          <p:cNvPr id="101" name="Google Shape;101;p8"/>
          <p:cNvGrpSpPr/>
          <p:nvPr/>
        </p:nvGrpSpPr>
        <p:grpSpPr>
          <a:xfrm>
            <a:off x="551138" y="955505"/>
            <a:ext cx="10251528" cy="4740563"/>
            <a:chOff x="1395412" y="2176462"/>
            <a:chExt cx="2752725" cy="2400300"/>
          </a:xfrm>
        </p:grpSpPr>
        <p:sp>
          <p:nvSpPr>
            <p:cNvPr id="102" name="Google Shape;102;p8"/>
            <p:cNvSpPr/>
            <p:nvPr/>
          </p:nvSpPr>
          <p:spPr>
            <a:xfrm>
              <a:off x="1395412" y="2176462"/>
              <a:ext cx="2752725" cy="2400300"/>
            </a:xfrm>
            <a:custGeom>
              <a:avLst/>
              <a:gdLst/>
              <a:ahLst/>
              <a:cxnLst/>
              <a:rect l="l" t="t" r="r" b="b"/>
              <a:pathLst>
                <a:path w="2752725" h="2400300" extrusionOk="0">
                  <a:moveTo>
                    <a:pt x="2703777" y="2400299"/>
                  </a:moveTo>
                  <a:lnTo>
                    <a:pt x="48947" y="2400299"/>
                  </a:lnTo>
                  <a:lnTo>
                    <a:pt x="45540" y="2399964"/>
                  </a:lnTo>
                  <a:lnTo>
                    <a:pt x="10739" y="2379876"/>
                  </a:lnTo>
                  <a:lnTo>
                    <a:pt x="0" y="2351351"/>
                  </a:lnTo>
                  <a:lnTo>
                    <a:pt x="0" y="2347912"/>
                  </a:lnTo>
                  <a:lnTo>
                    <a:pt x="0" y="48947"/>
                  </a:lnTo>
                  <a:lnTo>
                    <a:pt x="17776" y="12911"/>
                  </a:lnTo>
                  <a:lnTo>
                    <a:pt x="48947" y="0"/>
                  </a:lnTo>
                  <a:lnTo>
                    <a:pt x="2703777" y="0"/>
                  </a:lnTo>
                  <a:lnTo>
                    <a:pt x="2739813" y="17776"/>
                  </a:lnTo>
                  <a:lnTo>
                    <a:pt x="2752724" y="48947"/>
                  </a:lnTo>
                  <a:lnTo>
                    <a:pt x="2752724" y="2351351"/>
                  </a:lnTo>
                  <a:lnTo>
                    <a:pt x="2734948" y="2387387"/>
                  </a:lnTo>
                  <a:lnTo>
                    <a:pt x="2707183" y="2399964"/>
                  </a:lnTo>
                  <a:lnTo>
                    <a:pt x="2703777" y="2400299"/>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sp>
          <p:nvSpPr>
            <p:cNvPr id="103" name="Google Shape;103;p8"/>
            <p:cNvSpPr/>
            <p:nvPr/>
          </p:nvSpPr>
          <p:spPr>
            <a:xfrm>
              <a:off x="1395412" y="2176462"/>
              <a:ext cx="2752725" cy="2400300"/>
            </a:xfrm>
            <a:custGeom>
              <a:avLst/>
              <a:gdLst/>
              <a:ahLst/>
              <a:cxnLst/>
              <a:rect l="l" t="t" r="r" b="b"/>
              <a:pathLst>
                <a:path w="2752725" h="2400300" extrusionOk="0">
                  <a:moveTo>
                    <a:pt x="0" y="2347912"/>
                  </a:moveTo>
                  <a:lnTo>
                    <a:pt x="0" y="52387"/>
                  </a:lnTo>
                  <a:lnTo>
                    <a:pt x="0" y="48947"/>
                  </a:lnTo>
                  <a:lnTo>
                    <a:pt x="335" y="45540"/>
                  </a:lnTo>
                  <a:lnTo>
                    <a:pt x="1006" y="42167"/>
                  </a:lnTo>
                  <a:lnTo>
                    <a:pt x="1677" y="38793"/>
                  </a:lnTo>
                  <a:lnTo>
                    <a:pt x="2671" y="35517"/>
                  </a:lnTo>
                  <a:lnTo>
                    <a:pt x="3987" y="32339"/>
                  </a:lnTo>
                  <a:lnTo>
                    <a:pt x="5304" y="29161"/>
                  </a:lnTo>
                  <a:lnTo>
                    <a:pt x="6917" y="26142"/>
                  </a:lnTo>
                  <a:lnTo>
                    <a:pt x="8828" y="23282"/>
                  </a:lnTo>
                  <a:lnTo>
                    <a:pt x="10739" y="20422"/>
                  </a:lnTo>
                  <a:lnTo>
                    <a:pt x="12911" y="17776"/>
                  </a:lnTo>
                  <a:lnTo>
                    <a:pt x="15343" y="15343"/>
                  </a:lnTo>
                  <a:lnTo>
                    <a:pt x="17776" y="12911"/>
                  </a:lnTo>
                  <a:lnTo>
                    <a:pt x="20422" y="10739"/>
                  </a:lnTo>
                  <a:lnTo>
                    <a:pt x="23282" y="8828"/>
                  </a:lnTo>
                  <a:lnTo>
                    <a:pt x="26142" y="6917"/>
                  </a:lnTo>
                  <a:lnTo>
                    <a:pt x="29161" y="5303"/>
                  </a:lnTo>
                  <a:lnTo>
                    <a:pt x="32339" y="3987"/>
                  </a:lnTo>
                  <a:lnTo>
                    <a:pt x="35517" y="2671"/>
                  </a:lnTo>
                  <a:lnTo>
                    <a:pt x="38793" y="1677"/>
                  </a:lnTo>
                  <a:lnTo>
                    <a:pt x="42167" y="1006"/>
                  </a:lnTo>
                  <a:lnTo>
                    <a:pt x="45540" y="335"/>
                  </a:lnTo>
                  <a:lnTo>
                    <a:pt x="48947" y="0"/>
                  </a:lnTo>
                  <a:lnTo>
                    <a:pt x="52387" y="0"/>
                  </a:lnTo>
                  <a:lnTo>
                    <a:pt x="2700337" y="0"/>
                  </a:lnTo>
                  <a:lnTo>
                    <a:pt x="2703777" y="0"/>
                  </a:lnTo>
                  <a:lnTo>
                    <a:pt x="2707183" y="335"/>
                  </a:lnTo>
                  <a:lnTo>
                    <a:pt x="2741984" y="20422"/>
                  </a:lnTo>
                  <a:lnTo>
                    <a:pt x="2743895" y="23282"/>
                  </a:lnTo>
                  <a:lnTo>
                    <a:pt x="2745806" y="26142"/>
                  </a:lnTo>
                  <a:lnTo>
                    <a:pt x="2752724" y="52387"/>
                  </a:lnTo>
                  <a:lnTo>
                    <a:pt x="2752724" y="2347912"/>
                  </a:lnTo>
                  <a:lnTo>
                    <a:pt x="2743895" y="2377016"/>
                  </a:lnTo>
                  <a:lnTo>
                    <a:pt x="2741984" y="2379876"/>
                  </a:lnTo>
                  <a:lnTo>
                    <a:pt x="2707183" y="2399964"/>
                  </a:lnTo>
                  <a:lnTo>
                    <a:pt x="2700337" y="2400299"/>
                  </a:lnTo>
                  <a:lnTo>
                    <a:pt x="52387" y="2400299"/>
                  </a:lnTo>
                  <a:lnTo>
                    <a:pt x="15343" y="2384955"/>
                  </a:lnTo>
                  <a:lnTo>
                    <a:pt x="8828" y="2377016"/>
                  </a:lnTo>
                  <a:lnTo>
                    <a:pt x="6917" y="2374156"/>
                  </a:lnTo>
                  <a:lnTo>
                    <a:pt x="5304" y="2371137"/>
                  </a:lnTo>
                  <a:lnTo>
                    <a:pt x="3987" y="2367959"/>
                  </a:lnTo>
                  <a:lnTo>
                    <a:pt x="2671" y="2364781"/>
                  </a:lnTo>
                  <a:lnTo>
                    <a:pt x="1677" y="2361505"/>
                  </a:lnTo>
                  <a:lnTo>
                    <a:pt x="1006" y="2358132"/>
                  </a:lnTo>
                  <a:lnTo>
                    <a:pt x="335" y="2354758"/>
                  </a:lnTo>
                  <a:lnTo>
                    <a:pt x="0" y="2351351"/>
                  </a:lnTo>
                  <a:lnTo>
                    <a:pt x="0" y="2347912"/>
                  </a:lnTo>
                  <a:close/>
                </a:path>
              </a:pathLst>
            </a:custGeom>
            <a:solidFill>
              <a:schemeClr val="lt1"/>
            </a:solidFill>
            <a:ln w="38100" cap="flat" cmpd="sng">
              <a:solidFill>
                <a:srgbClr val="008036"/>
              </a:solidFill>
              <a:prstDash val="solid"/>
              <a:round/>
              <a:headEnd type="none" w="sm" len="sm"/>
              <a:tailEnd type="none" w="sm" len="sm"/>
            </a:ln>
          </p:spPr>
          <p:txBody>
            <a:bodyPr spcFirstLastPara="1" wrap="square" lIns="0" tIns="0" rIns="0" bIns="0" anchor="t" anchorCtr="0">
              <a:noAutofit/>
            </a:bodyPr>
            <a:lstStyle/>
            <a:p>
              <a:pPr marL="0" marR="0" lvl="0" indent="0" algn="l" rtl="0">
                <a:spcBef>
                  <a:spcPts val="0"/>
                </a:spcBef>
                <a:spcAft>
                  <a:spcPts val="0"/>
                </a:spcAft>
                <a:buNone/>
              </a:pPr>
              <a:endParaRPr sz="2000">
                <a:solidFill>
                  <a:schemeClr val="dk1"/>
                </a:solidFill>
                <a:latin typeface="Calibri"/>
                <a:ea typeface="Calibri"/>
                <a:cs typeface="Calibri"/>
                <a:sym typeface="Calibri"/>
              </a:endParaRPr>
            </a:p>
          </p:txBody>
        </p:sp>
      </p:grpSp>
      <p:sp>
        <p:nvSpPr>
          <p:cNvPr id="104" name="Google Shape;104;p8"/>
          <p:cNvSpPr txBox="1"/>
          <p:nvPr/>
        </p:nvSpPr>
        <p:spPr>
          <a:xfrm>
            <a:off x="3924302" y="495313"/>
            <a:ext cx="350520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dirty="0" err="1">
                <a:solidFill>
                  <a:srgbClr val="93B3D7"/>
                </a:solidFill>
                <a:latin typeface="Calibri"/>
                <a:ea typeface="Calibri"/>
                <a:cs typeface="Calibri"/>
                <a:sym typeface="Calibri"/>
              </a:rPr>
              <a:t>Tavi</a:t>
            </a:r>
            <a:r>
              <a:rPr lang="es-ES" sz="1800" dirty="0">
                <a:solidFill>
                  <a:srgbClr val="93B3D7"/>
                </a:solidFill>
                <a:latin typeface="Calibri"/>
                <a:ea typeface="Calibri"/>
                <a:cs typeface="Calibri"/>
                <a:sym typeface="Calibri"/>
              </a:rPr>
              <a:t> </a:t>
            </a:r>
            <a:r>
              <a:rPr lang="es-ES" sz="1800" dirty="0" err="1">
                <a:solidFill>
                  <a:srgbClr val="93B3D7"/>
                </a:solidFill>
                <a:latin typeface="Calibri"/>
                <a:ea typeface="Calibri"/>
                <a:cs typeface="Calibri"/>
                <a:sym typeface="Calibri"/>
              </a:rPr>
              <a:t>klienti</a:t>
            </a:r>
            <a:endParaRPr sz="1800" dirty="0">
              <a:solidFill>
                <a:srgbClr val="93B3D7"/>
              </a:solidFill>
              <a:latin typeface="Calibri"/>
              <a:ea typeface="Calibri"/>
              <a:cs typeface="Calibri"/>
              <a:sym typeface="Calibri"/>
            </a:endParaRPr>
          </a:p>
        </p:txBody>
      </p:sp>
      <p:sp>
        <p:nvSpPr>
          <p:cNvPr id="105" name="Google Shape;105;p8"/>
          <p:cNvSpPr txBox="1"/>
          <p:nvPr/>
        </p:nvSpPr>
        <p:spPr>
          <a:xfrm>
            <a:off x="847067" y="1418821"/>
            <a:ext cx="9735866" cy="323930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lv-LV" sz="1400" dirty="0">
                <a:solidFill>
                  <a:schemeClr val="dk1"/>
                </a:solidFill>
                <a:latin typeface="Calibri"/>
                <a:ea typeface="Calibri"/>
                <a:cs typeface="Calibri"/>
                <a:sym typeface="Calibri"/>
              </a:rPr>
              <a:t>Šajā </a:t>
            </a:r>
            <a:r>
              <a:rPr lang="en-US" sz="1400" dirty="0" err="1">
                <a:solidFill>
                  <a:schemeClr val="dk1"/>
                </a:solidFill>
                <a:latin typeface="Calibri"/>
                <a:ea typeface="Calibri"/>
                <a:cs typeface="Calibri"/>
                <a:sym typeface="Calibri"/>
              </a:rPr>
              <a:t>pičinga</a:t>
            </a:r>
            <a:r>
              <a:rPr lang="en-US" sz="1400" dirty="0">
                <a:solidFill>
                  <a:schemeClr val="dk1"/>
                </a:solidFill>
                <a:latin typeface="Calibri"/>
                <a:ea typeface="Calibri"/>
                <a:cs typeface="Calibri"/>
                <a:sym typeface="Calibri"/>
              </a:rPr>
              <a:t> </a:t>
            </a:r>
            <a:r>
              <a:rPr lang="lv-LV" sz="1400" dirty="0">
                <a:solidFill>
                  <a:schemeClr val="dk1"/>
                </a:solidFill>
                <a:latin typeface="Calibri"/>
                <a:ea typeface="Calibri"/>
                <a:cs typeface="Calibri"/>
                <a:sym typeface="Calibri"/>
              </a:rPr>
              <a:t>daļā jums vajadzētu izskaidrot, kas ir jūsu klienti, kā jūs ar viņiem sazināsieties un kā jūs viņus sasniegsiet.</a:t>
            </a:r>
            <a:endParaRPr lang="en-US" sz="1400" dirty="0">
              <a:solidFill>
                <a:schemeClr val="dk1"/>
              </a:solidFill>
              <a:latin typeface="Calibri"/>
              <a:ea typeface="Calibri"/>
              <a:cs typeface="Calibri"/>
              <a:sym typeface="Calibri"/>
            </a:endParaRPr>
          </a:p>
          <a:p>
            <a:pPr marL="0" marR="0" lvl="0" indent="0" algn="just" rtl="0">
              <a:spcBef>
                <a:spcPts val="0"/>
              </a:spcBef>
              <a:spcAft>
                <a:spcPts val="0"/>
              </a:spcAft>
              <a:buNone/>
            </a:pPr>
            <a:endParaRPr sz="1400" dirty="0">
              <a:solidFill>
                <a:srgbClr val="000000"/>
              </a:solidFill>
              <a:latin typeface="Calibri"/>
              <a:ea typeface="Calibri"/>
              <a:cs typeface="Calibri"/>
              <a:sym typeface="Calibri"/>
            </a:endParaRPr>
          </a:p>
          <a:p>
            <a:pPr marL="0" marR="0" lvl="0" indent="0" algn="just" rtl="0">
              <a:spcBef>
                <a:spcPts val="300"/>
              </a:spcBef>
              <a:spcAft>
                <a:spcPts val="0"/>
              </a:spcAft>
              <a:buNone/>
            </a:pPr>
            <a:r>
              <a:rPr lang="lv-LV" sz="1400" b="1" dirty="0">
                <a:solidFill>
                  <a:srgbClr val="000000"/>
                </a:solidFill>
                <a:latin typeface="Calibri"/>
                <a:ea typeface="Calibri"/>
                <a:cs typeface="Calibri"/>
                <a:sym typeface="Calibri"/>
              </a:rPr>
              <a:t>Klients </a:t>
            </a:r>
            <a:r>
              <a:rPr lang="lv-LV" sz="1400" dirty="0">
                <a:solidFill>
                  <a:srgbClr val="000000"/>
                </a:solidFill>
                <a:latin typeface="Calibri"/>
                <a:ea typeface="Calibri"/>
                <a:cs typeface="Calibri"/>
                <a:sym typeface="Calibri"/>
              </a:rPr>
              <a:t>ir persona vai organizācija, kas iegādājas preces vai pakalpojumus no uzņēmuma. Klientiem ir būtiska nozīme jebkurā uzņēmējdarbībā, jo viņi nodrošina uzņēmuma ienākumus un pieprasījumu pēc tā piedāvājumiem. </a:t>
            </a:r>
            <a:endParaRPr lang="en-US" sz="1400" dirty="0">
              <a:solidFill>
                <a:srgbClr val="000000"/>
              </a:solidFill>
              <a:latin typeface="Calibri"/>
              <a:ea typeface="Calibri"/>
              <a:cs typeface="Calibri"/>
              <a:sym typeface="Calibri"/>
            </a:endParaRPr>
          </a:p>
          <a:p>
            <a:pPr marL="0" marR="0" lvl="0" indent="0" algn="just" rtl="0">
              <a:spcBef>
                <a:spcPts val="300"/>
              </a:spcBef>
              <a:spcAft>
                <a:spcPts val="0"/>
              </a:spcAft>
              <a:buNone/>
            </a:pPr>
            <a:endParaRPr lang="en-US" b="1" dirty="0">
              <a:latin typeface="Calibri"/>
              <a:ea typeface="Calibri"/>
              <a:cs typeface="Calibri"/>
              <a:sym typeface="Calibri"/>
            </a:endParaRPr>
          </a:p>
          <a:p>
            <a:pPr marL="0" marR="0" lvl="0" indent="0" algn="just" rtl="0">
              <a:spcBef>
                <a:spcPts val="300"/>
              </a:spcBef>
              <a:spcAft>
                <a:spcPts val="0"/>
              </a:spcAft>
              <a:buNone/>
            </a:pPr>
            <a:r>
              <a:rPr lang="en-US" b="1" dirty="0">
                <a:latin typeface="Calibri"/>
                <a:ea typeface="Calibri"/>
                <a:cs typeface="Calibri"/>
                <a:sym typeface="Calibri"/>
              </a:rPr>
              <a:t>A</a:t>
            </a:r>
            <a:r>
              <a:rPr lang="lv-LV" sz="1400" b="1" dirty="0" err="1">
                <a:solidFill>
                  <a:srgbClr val="000000"/>
                </a:solidFill>
                <a:latin typeface="Calibri"/>
                <a:ea typeface="Calibri"/>
                <a:cs typeface="Calibri"/>
                <a:sym typeface="Calibri"/>
              </a:rPr>
              <a:t>ttiecības</a:t>
            </a:r>
            <a:r>
              <a:rPr lang="en-US" sz="1400" b="1" dirty="0">
                <a:solidFill>
                  <a:srgbClr val="000000"/>
                </a:solidFill>
                <a:latin typeface="Calibri"/>
                <a:ea typeface="Calibri"/>
                <a:cs typeface="Calibri"/>
                <a:sym typeface="Calibri"/>
              </a:rPr>
              <a:t> </a:t>
            </a:r>
            <a:r>
              <a:rPr lang="en-US" sz="1400" b="1" dirty="0" err="1">
                <a:solidFill>
                  <a:srgbClr val="000000"/>
                </a:solidFill>
                <a:latin typeface="Calibri"/>
                <a:ea typeface="Calibri"/>
                <a:cs typeface="Calibri"/>
                <a:sym typeface="Calibri"/>
              </a:rPr>
              <a:t>ar</a:t>
            </a:r>
            <a:r>
              <a:rPr lang="en-US" sz="1400" b="1" dirty="0">
                <a:solidFill>
                  <a:srgbClr val="000000"/>
                </a:solidFill>
                <a:latin typeface="Calibri"/>
                <a:ea typeface="Calibri"/>
                <a:cs typeface="Calibri"/>
                <a:sym typeface="Calibri"/>
              </a:rPr>
              <a:t> </a:t>
            </a:r>
            <a:r>
              <a:rPr lang="en-US" sz="1400" b="1" dirty="0" err="1">
                <a:solidFill>
                  <a:srgbClr val="000000"/>
                </a:solidFill>
                <a:latin typeface="Calibri"/>
                <a:ea typeface="Calibri"/>
                <a:cs typeface="Calibri"/>
                <a:sym typeface="Calibri"/>
              </a:rPr>
              <a:t>klientiem</a:t>
            </a:r>
            <a:r>
              <a:rPr lang="lv-LV" sz="1400" b="1" dirty="0">
                <a:solidFill>
                  <a:srgbClr val="000000"/>
                </a:solidFill>
                <a:latin typeface="Calibri"/>
                <a:ea typeface="Calibri"/>
                <a:cs typeface="Calibri"/>
                <a:sym typeface="Calibri"/>
              </a:rPr>
              <a:t> </a:t>
            </a:r>
            <a:r>
              <a:rPr lang="lv-LV" sz="1400" dirty="0">
                <a:solidFill>
                  <a:srgbClr val="000000"/>
                </a:solidFill>
                <a:latin typeface="Calibri"/>
                <a:ea typeface="Calibri"/>
                <a:cs typeface="Calibri"/>
                <a:sym typeface="Calibri"/>
              </a:rPr>
              <a:t>ir stratēģiska pieeja, kuras mērķis ir veidot, uzturēt un uzlabot ilgtermiņa saikni starp uzņēmumu un tā klientiem. Tas ietver dažādas aktivitātes un procesus, kas palīdz veidot uzticību un lojalitāti, lai veicinātu atkārtotus pirkumus un ilgtermiņa sadarbību</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apkalpošana</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komunikācija</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atsauksmju</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vākšana</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utt</a:t>
            </a:r>
            <a:r>
              <a:rPr lang="en-US" sz="1400" dirty="0">
                <a:solidFill>
                  <a:srgbClr val="000000"/>
                </a:solidFill>
                <a:latin typeface="Calibri"/>
                <a:ea typeface="Calibri"/>
                <a:cs typeface="Calibri"/>
                <a:sym typeface="Calibri"/>
              </a:rPr>
              <a:t>.)</a:t>
            </a:r>
          </a:p>
          <a:p>
            <a:pPr marL="0" marR="0" lvl="0" indent="0" algn="just" rtl="0">
              <a:spcBef>
                <a:spcPts val="300"/>
              </a:spcBef>
              <a:spcAft>
                <a:spcPts val="0"/>
              </a:spcAft>
              <a:buNone/>
            </a:pPr>
            <a:r>
              <a:rPr lang="es-ES" sz="1400" dirty="0">
                <a:solidFill>
                  <a:srgbClr val="000000"/>
                </a:solidFill>
                <a:latin typeface="Calibri"/>
                <a:ea typeface="Calibri"/>
                <a:cs typeface="Calibri"/>
                <a:sym typeface="Calibri"/>
              </a:rPr>
              <a:t> </a:t>
            </a:r>
            <a:endParaRPr sz="1400" dirty="0">
              <a:solidFill>
                <a:schemeClr val="dk1"/>
              </a:solidFill>
              <a:latin typeface="Calibri"/>
              <a:ea typeface="Calibri"/>
              <a:cs typeface="Calibri"/>
              <a:sym typeface="Calibri"/>
            </a:endParaRPr>
          </a:p>
          <a:p>
            <a:pPr marL="0" marR="0" lvl="0" indent="0" algn="just" rtl="0">
              <a:spcBef>
                <a:spcPts val="300"/>
              </a:spcBef>
              <a:spcAft>
                <a:spcPts val="0"/>
              </a:spcAft>
              <a:buNone/>
            </a:pPr>
            <a:r>
              <a:rPr lang="lv-LV" sz="1400" b="1" dirty="0">
                <a:solidFill>
                  <a:srgbClr val="000000"/>
                </a:solidFill>
                <a:latin typeface="Calibri"/>
                <a:ea typeface="Calibri"/>
                <a:cs typeface="Calibri"/>
                <a:sym typeface="Calibri"/>
              </a:rPr>
              <a:t>Izplatīšanas kanāli </a:t>
            </a:r>
            <a:r>
              <a:rPr lang="lv-LV" sz="1400" dirty="0">
                <a:solidFill>
                  <a:srgbClr val="000000"/>
                </a:solidFill>
                <a:latin typeface="Calibri"/>
                <a:ea typeface="Calibri"/>
                <a:cs typeface="Calibri"/>
                <a:sym typeface="Calibri"/>
              </a:rPr>
              <a:t>ir ceļi, pa kuriem preces vai pakalpojumi nonāk no ražotāja līdz galapatērētājam. Tie ietver visas darbības un infrastruktūru, kas nepieciešama, lai nodrošinātu produktu pieejamību klientiem. Izplatīšanas kanāli var būt dažādi, un to izvēle ir atkarīga no uzņēmuma stratēģijas, produkta veida un mērķauditorijas</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interneta</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veikali</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tiešā</a:t>
            </a:r>
            <a:r>
              <a:rPr lang="en-US" sz="1400" dirty="0">
                <a:solidFill>
                  <a:srgbClr val="000000"/>
                </a:solidFill>
                <a:latin typeface="Calibri"/>
                <a:ea typeface="Calibri"/>
                <a:cs typeface="Calibri"/>
                <a:sym typeface="Calibri"/>
              </a:rPr>
              <a:t> </a:t>
            </a:r>
            <a:r>
              <a:rPr lang="en-US" sz="1400" dirty="0" err="1">
                <a:solidFill>
                  <a:srgbClr val="000000"/>
                </a:solidFill>
                <a:latin typeface="Calibri"/>
                <a:ea typeface="Calibri"/>
                <a:cs typeface="Calibri"/>
                <a:sym typeface="Calibri"/>
              </a:rPr>
              <a:t>pārdošana</a:t>
            </a:r>
            <a:r>
              <a:rPr lang="en-US" dirty="0">
                <a:latin typeface="Calibri"/>
                <a:ea typeface="Calibri"/>
                <a:cs typeface="Calibri"/>
                <a:sym typeface="Calibri"/>
              </a:rPr>
              <a:t> </a:t>
            </a:r>
            <a:r>
              <a:rPr lang="en-US" dirty="0" err="1">
                <a:latin typeface="Calibri"/>
                <a:ea typeface="Calibri"/>
                <a:cs typeface="Calibri"/>
                <a:sym typeface="Calibri"/>
              </a:rPr>
              <a:t>utt</a:t>
            </a:r>
            <a:r>
              <a:rPr lang="en-US" dirty="0">
                <a:latin typeface="Calibri"/>
                <a:ea typeface="Calibri"/>
                <a:cs typeface="Calibri"/>
                <a:sym typeface="Calibri"/>
              </a:rPr>
              <a:t>.)</a:t>
            </a:r>
            <a:endParaRPr sz="1400" dirty="0">
              <a:solidFill>
                <a:schemeClr val="dk1"/>
              </a:solidFill>
              <a:latin typeface="Calibri"/>
              <a:ea typeface="Calibri"/>
              <a:cs typeface="Calibri"/>
              <a:sym typeface="Calibri"/>
            </a:endParaRPr>
          </a:p>
          <a:p>
            <a:pPr marL="0" marR="0" lvl="0" indent="0" algn="just" rtl="0">
              <a:spcBef>
                <a:spcPts val="1200"/>
              </a:spcBef>
              <a:spcAft>
                <a:spcPts val="0"/>
              </a:spcAft>
              <a:buNone/>
            </a:pPr>
            <a:endParaRPr sz="1400"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p:nvPr/>
        </p:nvSpPr>
        <p:spPr>
          <a:xfrm>
            <a:off x="7864994" y="1405658"/>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1" name="Google Shape;111;p9"/>
          <p:cNvSpPr/>
          <p:nvPr/>
        </p:nvSpPr>
        <p:spPr>
          <a:xfrm>
            <a:off x="4556605"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2" name="Google Shape;112;p9"/>
          <p:cNvSpPr/>
          <p:nvPr/>
        </p:nvSpPr>
        <p:spPr>
          <a:xfrm>
            <a:off x="1235593" y="1419225"/>
            <a:ext cx="2345806" cy="2371724"/>
          </a:xfrm>
          <a:prstGeom prst="roundRect">
            <a:avLst>
              <a:gd name="adj" fmla="val 4973"/>
            </a:avLst>
          </a:prstGeom>
          <a:solidFill>
            <a:schemeClr val="lt1"/>
          </a:solidFill>
          <a:ln w="25400" cap="flat" cmpd="sng">
            <a:solidFill>
              <a:srgbClr val="21364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3" name="Google Shape;113;p9"/>
          <p:cNvSpPr txBox="1"/>
          <p:nvPr/>
        </p:nvSpPr>
        <p:spPr>
          <a:xfrm>
            <a:off x="4782065" y="521742"/>
            <a:ext cx="1835150" cy="572135"/>
          </a:xfrm>
          <a:prstGeom prst="rect">
            <a:avLst/>
          </a:prstGeom>
          <a:noFill/>
          <a:ln>
            <a:noFill/>
          </a:ln>
        </p:spPr>
        <p:txBody>
          <a:bodyPr spcFirstLastPara="1" wrap="square" lIns="0" tIns="17125" rIns="0" bIns="0" anchor="t" anchorCtr="0">
            <a:spAutoFit/>
          </a:bodyPr>
          <a:lstStyle/>
          <a:p>
            <a:pPr marL="12700" marR="0" lvl="0" indent="0" algn="ctr" rtl="0">
              <a:spcBef>
                <a:spcPts val="0"/>
              </a:spcBef>
              <a:spcAft>
                <a:spcPts val="0"/>
              </a:spcAft>
              <a:buNone/>
            </a:pPr>
            <a:r>
              <a:rPr lang="es-ES" sz="3550" b="1" dirty="0">
                <a:solidFill>
                  <a:srgbClr val="006ED5"/>
                </a:solidFill>
                <a:latin typeface="Trebuchet MS"/>
                <a:ea typeface="Trebuchet MS"/>
                <a:cs typeface="Trebuchet MS"/>
                <a:sym typeface="Trebuchet MS"/>
              </a:rPr>
              <a:t>KAS</a:t>
            </a:r>
            <a:r>
              <a:rPr lang="es-ES" sz="3550" b="1" i="0" dirty="0">
                <a:solidFill>
                  <a:srgbClr val="006ED5"/>
                </a:solidFill>
                <a:latin typeface="Trebuchet MS"/>
                <a:ea typeface="Trebuchet MS"/>
                <a:cs typeface="Trebuchet MS"/>
                <a:sym typeface="Trebuchet MS"/>
              </a:rPr>
              <a:t>?</a:t>
            </a:r>
            <a:endParaRPr dirty="0"/>
          </a:p>
        </p:txBody>
      </p:sp>
      <p:sp>
        <p:nvSpPr>
          <p:cNvPr id="114" name="Google Shape;114;p9"/>
          <p:cNvSpPr txBox="1"/>
          <p:nvPr/>
        </p:nvSpPr>
        <p:spPr>
          <a:xfrm>
            <a:off x="838199" y="3883977"/>
            <a:ext cx="2884338" cy="455253"/>
          </a:xfrm>
          <a:prstGeom prst="rect">
            <a:avLst/>
          </a:prstGeom>
          <a:noFill/>
          <a:ln>
            <a:noFill/>
          </a:ln>
        </p:spPr>
        <p:txBody>
          <a:bodyPr spcFirstLastPara="1" wrap="square" lIns="0" tIns="11425" rIns="0" bIns="0" anchor="t" anchorCtr="0">
            <a:spAutoFit/>
          </a:bodyPr>
          <a:lstStyle/>
          <a:p>
            <a:pPr marL="12700" marR="0" lvl="0" indent="0" algn="ctr" rtl="0">
              <a:lnSpc>
                <a:spcPct val="100000"/>
              </a:lnSpc>
              <a:spcBef>
                <a:spcPts val="0"/>
              </a:spcBef>
              <a:spcAft>
                <a:spcPts val="0"/>
              </a:spcAft>
              <a:buNone/>
            </a:pPr>
            <a:r>
              <a:rPr lang="es-ES" sz="1400" b="1" dirty="0" err="1">
                <a:solidFill>
                  <a:srgbClr val="B19400"/>
                </a:solidFill>
                <a:latin typeface="Trebuchet MS"/>
                <a:ea typeface="Trebuchet MS"/>
                <a:cs typeface="Trebuchet MS"/>
                <a:sym typeface="Trebuchet MS"/>
              </a:rPr>
              <a:t>Kam</a:t>
            </a:r>
            <a:r>
              <a:rPr lang="es-ES" sz="1400" b="1" dirty="0">
                <a:solidFill>
                  <a:srgbClr val="B19400"/>
                </a:solidFill>
                <a:latin typeface="Trebuchet MS"/>
                <a:ea typeface="Trebuchet MS"/>
                <a:cs typeface="Trebuchet MS"/>
                <a:sym typeface="Trebuchet MS"/>
              </a:rPr>
              <a:t> tas </a:t>
            </a:r>
            <a:r>
              <a:rPr lang="es-ES" sz="1400" b="1" dirty="0" err="1">
                <a:solidFill>
                  <a:srgbClr val="B19400"/>
                </a:solidFill>
                <a:latin typeface="Trebuchet MS"/>
                <a:ea typeface="Trebuchet MS"/>
                <a:cs typeface="Trebuchet MS"/>
                <a:sym typeface="Trebuchet MS"/>
              </a:rPr>
              <a:t>paredzēts</a:t>
            </a:r>
            <a:r>
              <a:rPr lang="es-ES" sz="1400" b="1" dirty="0">
                <a:solidFill>
                  <a:srgbClr val="B19400"/>
                </a:solidFill>
                <a:latin typeface="Trebuchet MS"/>
                <a:ea typeface="Trebuchet MS"/>
                <a:cs typeface="Trebuchet MS"/>
                <a:sym typeface="Trebuchet MS"/>
              </a:rPr>
              <a:t>?</a:t>
            </a:r>
          </a:p>
          <a:p>
            <a:pPr marL="12700" marR="0" lvl="0" indent="0" algn="ctr" rtl="0">
              <a:lnSpc>
                <a:spcPct val="100000"/>
              </a:lnSpc>
              <a:spcBef>
                <a:spcPts val="0"/>
              </a:spcBef>
              <a:spcAft>
                <a:spcPts val="0"/>
              </a:spcAft>
              <a:buNone/>
            </a:pPr>
            <a:r>
              <a:rPr lang="es-ES" sz="1400" b="1" dirty="0">
                <a:solidFill>
                  <a:srgbClr val="B19400"/>
                </a:solidFill>
                <a:latin typeface="Trebuchet MS"/>
                <a:ea typeface="Trebuchet MS"/>
                <a:cs typeface="Trebuchet MS"/>
                <a:sym typeface="Trebuchet MS"/>
              </a:rPr>
              <a:t>Kas ir </a:t>
            </a:r>
            <a:r>
              <a:rPr lang="es-ES" sz="1400" b="1" dirty="0" err="1">
                <a:solidFill>
                  <a:srgbClr val="B19400"/>
                </a:solidFill>
                <a:latin typeface="Trebuchet MS"/>
                <a:ea typeface="Trebuchet MS"/>
                <a:cs typeface="Trebuchet MS"/>
                <a:sym typeface="Trebuchet MS"/>
              </a:rPr>
              <a:t>jūsu</a:t>
            </a:r>
            <a:r>
              <a:rPr lang="es-ES" sz="1400" b="1" dirty="0">
                <a:solidFill>
                  <a:srgbClr val="B19400"/>
                </a:solidFill>
                <a:latin typeface="Trebuchet MS"/>
                <a:ea typeface="Trebuchet MS"/>
                <a:cs typeface="Trebuchet MS"/>
                <a:sym typeface="Trebuchet MS"/>
              </a:rPr>
              <a:t> </a:t>
            </a:r>
            <a:r>
              <a:rPr lang="es-ES" sz="1400" b="1" dirty="0" err="1">
                <a:solidFill>
                  <a:srgbClr val="B19400"/>
                </a:solidFill>
                <a:latin typeface="Trebuchet MS"/>
                <a:ea typeface="Trebuchet MS"/>
                <a:cs typeface="Trebuchet MS"/>
                <a:sym typeface="Trebuchet MS"/>
              </a:rPr>
              <a:t>klienti</a:t>
            </a:r>
            <a:r>
              <a:rPr lang="es-ES" sz="1400" b="1" dirty="0">
                <a:solidFill>
                  <a:srgbClr val="B19400"/>
                </a:solidFill>
                <a:latin typeface="Trebuchet MS"/>
                <a:ea typeface="Trebuchet MS"/>
                <a:cs typeface="Trebuchet MS"/>
                <a:sym typeface="Trebuchet MS"/>
              </a:rPr>
              <a:t>?</a:t>
            </a:r>
            <a:endParaRPr sz="1400" dirty="0">
              <a:solidFill>
                <a:schemeClr val="dk1"/>
              </a:solidFill>
              <a:latin typeface="Trebuchet MS"/>
              <a:ea typeface="Trebuchet MS"/>
              <a:cs typeface="Trebuchet MS"/>
              <a:sym typeface="Trebuchet MS"/>
            </a:endParaRPr>
          </a:p>
        </p:txBody>
      </p:sp>
      <p:sp>
        <p:nvSpPr>
          <p:cNvPr id="115" name="Google Shape;115;p9"/>
          <p:cNvSpPr txBox="1"/>
          <p:nvPr/>
        </p:nvSpPr>
        <p:spPr>
          <a:xfrm>
            <a:off x="4114800" y="3883977"/>
            <a:ext cx="3254177" cy="442429"/>
          </a:xfrm>
          <a:prstGeom prst="rect">
            <a:avLst/>
          </a:prstGeom>
          <a:noFill/>
          <a:ln>
            <a:noFill/>
          </a:ln>
        </p:spPr>
        <p:txBody>
          <a:bodyPr spcFirstLastPara="1" wrap="square" lIns="0" tIns="11425" rIns="0" bIns="0" anchor="t" anchorCtr="0">
            <a:spAutoFit/>
          </a:bodyPr>
          <a:lstStyle/>
          <a:p>
            <a:pPr marL="12700" marR="0" lvl="0" indent="0" algn="ctr" rtl="0">
              <a:lnSpc>
                <a:spcPct val="100000"/>
              </a:lnSpc>
              <a:spcBef>
                <a:spcPts val="0"/>
              </a:spcBef>
              <a:spcAft>
                <a:spcPts val="0"/>
              </a:spcAft>
              <a:buNone/>
            </a:pPr>
            <a:r>
              <a:rPr lang="es-ES" sz="1400" b="1" dirty="0" err="1">
                <a:solidFill>
                  <a:srgbClr val="008545"/>
                </a:solidFill>
                <a:latin typeface="Trebuchet MS"/>
                <a:ea typeface="Trebuchet MS"/>
                <a:cs typeface="Trebuchet MS"/>
                <a:sym typeface="Trebuchet MS"/>
              </a:rPr>
              <a:t>Kā</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sasniegt</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savus</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klientus</a:t>
            </a:r>
            <a:r>
              <a:rPr lang="es-ES" sz="1400" b="1" dirty="0">
                <a:solidFill>
                  <a:srgbClr val="008545"/>
                </a:solidFill>
                <a:latin typeface="Trebuchet MS"/>
                <a:ea typeface="Trebuchet MS"/>
                <a:cs typeface="Trebuchet MS"/>
                <a:sym typeface="Trebuchet MS"/>
              </a:rPr>
              <a:t>? </a:t>
            </a:r>
          </a:p>
          <a:p>
            <a:pPr marL="12700" marR="0" lvl="0" indent="0" algn="ctr" rtl="0">
              <a:lnSpc>
                <a:spcPct val="100000"/>
              </a:lnSpc>
              <a:spcBef>
                <a:spcPts val="0"/>
              </a:spcBef>
              <a:spcAft>
                <a:spcPts val="0"/>
              </a:spcAft>
              <a:buNone/>
            </a:pPr>
            <a:r>
              <a:rPr lang="es-ES" sz="1400" b="1" dirty="0" err="1">
                <a:solidFill>
                  <a:srgbClr val="008545"/>
                </a:solidFill>
                <a:latin typeface="Trebuchet MS"/>
                <a:ea typeface="Trebuchet MS"/>
                <a:cs typeface="Trebuchet MS"/>
                <a:sym typeface="Trebuchet MS"/>
              </a:rPr>
              <a:t>Kā</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jūs</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piegādāsiet</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savu</a:t>
            </a:r>
            <a:r>
              <a:rPr lang="es-ES" sz="1400" b="1" dirty="0">
                <a:solidFill>
                  <a:srgbClr val="008545"/>
                </a:solidFill>
                <a:latin typeface="Trebuchet MS"/>
                <a:ea typeface="Trebuchet MS"/>
                <a:cs typeface="Trebuchet MS"/>
                <a:sym typeface="Trebuchet MS"/>
              </a:rPr>
              <a:t> </a:t>
            </a:r>
            <a:r>
              <a:rPr lang="es-ES" sz="1400" b="1" dirty="0" err="1">
                <a:solidFill>
                  <a:srgbClr val="008545"/>
                </a:solidFill>
                <a:latin typeface="Trebuchet MS"/>
                <a:ea typeface="Trebuchet MS"/>
                <a:cs typeface="Trebuchet MS"/>
                <a:sym typeface="Trebuchet MS"/>
              </a:rPr>
              <a:t>produktu</a:t>
            </a:r>
            <a:r>
              <a:rPr lang="es-ES" sz="1400" b="1" dirty="0">
                <a:solidFill>
                  <a:srgbClr val="008545"/>
                </a:solidFill>
                <a:latin typeface="Trebuchet MS"/>
                <a:ea typeface="Trebuchet MS"/>
                <a:cs typeface="Trebuchet MS"/>
                <a:sym typeface="Trebuchet MS"/>
              </a:rPr>
              <a:t>?</a:t>
            </a:r>
            <a:endParaRPr sz="1400" dirty="0">
              <a:solidFill>
                <a:schemeClr val="dk1"/>
              </a:solidFill>
              <a:latin typeface="Trebuchet MS"/>
              <a:ea typeface="Trebuchet MS"/>
              <a:cs typeface="Trebuchet MS"/>
              <a:sym typeface="Trebuchet MS"/>
            </a:endParaRPr>
          </a:p>
        </p:txBody>
      </p:sp>
      <p:sp>
        <p:nvSpPr>
          <p:cNvPr id="116" name="Google Shape;116;p9"/>
          <p:cNvSpPr txBox="1"/>
          <p:nvPr/>
        </p:nvSpPr>
        <p:spPr>
          <a:xfrm>
            <a:off x="7467600" y="3870642"/>
            <a:ext cx="3124201" cy="448071"/>
          </a:xfrm>
          <a:prstGeom prst="rect">
            <a:avLst/>
          </a:prstGeom>
          <a:noFill/>
          <a:ln>
            <a:noFill/>
          </a:ln>
        </p:spPr>
        <p:txBody>
          <a:bodyPr spcFirstLastPara="1" wrap="square" lIns="0" tIns="0" rIns="0" bIns="0" anchor="t" anchorCtr="0">
            <a:spAutoFit/>
          </a:bodyPr>
          <a:lstStyle/>
          <a:p>
            <a:pPr marL="661670" marR="5080" lvl="0" indent="-649605" algn="ctr" rtl="0">
              <a:lnSpc>
                <a:spcPct val="104200"/>
              </a:lnSpc>
              <a:spcBef>
                <a:spcPts val="0"/>
              </a:spcBef>
              <a:spcAft>
                <a:spcPts val="0"/>
              </a:spcAft>
              <a:buNone/>
            </a:pPr>
            <a:r>
              <a:rPr lang="lv-LV" sz="1400" b="1" dirty="0">
                <a:solidFill>
                  <a:srgbClr val="EB0000"/>
                </a:solidFill>
                <a:latin typeface="Trebuchet MS"/>
                <a:ea typeface="Trebuchet MS"/>
                <a:cs typeface="Trebuchet MS"/>
                <a:sym typeface="Trebuchet MS"/>
              </a:rPr>
              <a:t>Kā jūs palīdzēsiet saviem klientiem?</a:t>
            </a:r>
          </a:p>
          <a:p>
            <a:pPr marL="661670" marR="5080" lvl="0" indent="-649605" algn="ctr" rtl="0">
              <a:lnSpc>
                <a:spcPct val="104200"/>
              </a:lnSpc>
              <a:spcBef>
                <a:spcPts val="0"/>
              </a:spcBef>
              <a:spcAft>
                <a:spcPts val="0"/>
              </a:spcAft>
              <a:buNone/>
            </a:pPr>
            <a:r>
              <a:rPr lang="lv-LV" sz="1400" b="1" dirty="0">
                <a:solidFill>
                  <a:srgbClr val="EB0000"/>
                </a:solidFill>
                <a:latin typeface="Trebuchet MS"/>
                <a:ea typeface="Trebuchet MS"/>
                <a:cs typeface="Trebuchet MS"/>
                <a:sym typeface="Trebuchet MS"/>
              </a:rPr>
              <a:t>Kā jūs ar viņiem mijiedarbosities?</a:t>
            </a:r>
            <a:endParaRPr sz="1400" dirty="0">
              <a:solidFill>
                <a:schemeClr val="dk1"/>
              </a:solidFill>
              <a:latin typeface="Trebuchet MS"/>
              <a:ea typeface="Trebuchet MS"/>
              <a:cs typeface="Trebuchet MS"/>
              <a:sym typeface="Trebuchet MS"/>
            </a:endParaRPr>
          </a:p>
        </p:txBody>
      </p:sp>
      <p:sp>
        <p:nvSpPr>
          <p:cNvPr id="117" name="Google Shape;117;p9"/>
          <p:cNvSpPr txBox="1"/>
          <p:nvPr/>
        </p:nvSpPr>
        <p:spPr>
          <a:xfrm>
            <a:off x="3841196" y="909211"/>
            <a:ext cx="3716888"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ES" sz="1800" dirty="0" err="1">
                <a:solidFill>
                  <a:srgbClr val="93B3D7"/>
                </a:solidFill>
                <a:latin typeface="Calibri"/>
                <a:ea typeface="Calibri"/>
                <a:cs typeface="Calibri"/>
                <a:sym typeface="Calibri"/>
              </a:rPr>
              <a:t>Tavi</a:t>
            </a:r>
            <a:r>
              <a:rPr lang="es-ES" sz="1800" dirty="0">
                <a:solidFill>
                  <a:srgbClr val="93B3D7"/>
                </a:solidFill>
                <a:latin typeface="Calibri"/>
                <a:ea typeface="Calibri"/>
                <a:cs typeface="Calibri"/>
                <a:sym typeface="Calibri"/>
              </a:rPr>
              <a:t> </a:t>
            </a:r>
            <a:r>
              <a:rPr lang="es-ES" sz="1800" dirty="0" err="1">
                <a:solidFill>
                  <a:srgbClr val="93B3D7"/>
                </a:solidFill>
                <a:latin typeface="Calibri"/>
                <a:ea typeface="Calibri"/>
                <a:cs typeface="Calibri"/>
                <a:sym typeface="Calibri"/>
              </a:rPr>
              <a:t>klienti</a:t>
            </a:r>
            <a:endParaRPr sz="1800" dirty="0">
              <a:solidFill>
                <a:srgbClr val="93B3D7"/>
              </a:solidFill>
              <a:latin typeface="Calibri"/>
              <a:ea typeface="Calibri"/>
              <a:cs typeface="Calibri"/>
              <a:sym typeface="Calibri"/>
            </a:endParaRPr>
          </a:p>
        </p:txBody>
      </p:sp>
      <p:sp>
        <p:nvSpPr>
          <p:cNvPr id="118" name="Google Shape;118;p9"/>
          <p:cNvSpPr txBox="1"/>
          <p:nvPr/>
        </p:nvSpPr>
        <p:spPr>
          <a:xfrm>
            <a:off x="1038957" y="4587484"/>
            <a:ext cx="2542442"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nb-NO" sz="1600" dirty="0">
                <a:solidFill>
                  <a:schemeClr val="dk1"/>
                </a:solidFill>
                <a:latin typeface="Calibri"/>
                <a:ea typeface="Calibri"/>
                <a:cs typeface="Calibri"/>
                <a:sym typeface="Calibri"/>
              </a:rPr>
              <a:t>Aprakstiet savus klientus, viņu vajadzības un vēlmes.</a:t>
            </a:r>
            <a:endParaRPr dirty="0"/>
          </a:p>
        </p:txBody>
      </p:sp>
      <p:sp>
        <p:nvSpPr>
          <p:cNvPr id="119" name="Google Shape;119;p9"/>
          <p:cNvSpPr txBox="1"/>
          <p:nvPr/>
        </p:nvSpPr>
        <p:spPr>
          <a:xfrm>
            <a:off x="4229098" y="4587502"/>
            <a:ext cx="3025578" cy="584735"/>
          </a:xfrm>
          <a:prstGeom prst="rect">
            <a:avLst/>
          </a:prstGeom>
          <a:noFill/>
          <a:ln>
            <a:noFill/>
          </a:ln>
        </p:spPr>
        <p:txBody>
          <a:bodyPr spcFirstLastPara="1" wrap="square" lIns="91425" tIns="45700" rIns="91425" bIns="45700" anchor="t" anchorCtr="0">
            <a:spAutoFit/>
          </a:bodyPr>
          <a:lstStyle/>
          <a:p>
            <a:pPr marL="0" marR="0" lvl="0" indent="0" rtl="0">
              <a:spcBef>
                <a:spcPts val="0"/>
              </a:spcBef>
              <a:spcAft>
                <a:spcPts val="0"/>
              </a:spcAft>
              <a:buNone/>
            </a:pPr>
            <a:r>
              <a:rPr lang="es-ES" sz="1600" dirty="0" err="1">
                <a:solidFill>
                  <a:schemeClr val="dk1"/>
                </a:solidFill>
                <a:latin typeface="Calibri"/>
                <a:ea typeface="Calibri"/>
                <a:cs typeface="Calibri"/>
                <a:sym typeface="Calibri"/>
              </a:rPr>
              <a:t>Parādiet</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kanālus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ko</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izmantosiet</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lai</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sasniegtu</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savus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klientus</a:t>
            </a:r>
            <a:r>
              <a:rPr lang="es-ES" sz="1600" dirty="0">
                <a:solidFill>
                  <a:schemeClr val="dk1"/>
                </a:solidFill>
                <a:latin typeface="Calibri"/>
                <a:ea typeface="Calibri"/>
                <a:cs typeface="Calibri"/>
                <a:sym typeface="Calibri"/>
              </a:rPr>
              <a:t>.</a:t>
            </a:r>
            <a:endParaRPr dirty="0"/>
          </a:p>
        </p:txBody>
      </p:sp>
      <p:sp>
        <p:nvSpPr>
          <p:cNvPr id="120" name="Google Shape;120;p9"/>
          <p:cNvSpPr txBox="1"/>
          <p:nvPr/>
        </p:nvSpPr>
        <p:spPr>
          <a:xfrm>
            <a:off x="7558084" y="4581061"/>
            <a:ext cx="3280012"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600" dirty="0" err="1">
                <a:solidFill>
                  <a:schemeClr val="dk1"/>
                </a:solidFill>
                <a:latin typeface="Calibri"/>
                <a:ea typeface="Calibri"/>
                <a:cs typeface="Calibri"/>
                <a:sym typeface="Calibri"/>
              </a:rPr>
              <a:t>Aprakstiet</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kā</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jūsu</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produkts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vai</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pakalpojums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palīdzēs</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jūsu</a:t>
            </a:r>
            <a:r>
              <a:rPr lang="es-ES" sz="1600" dirty="0">
                <a:solidFill>
                  <a:schemeClr val="dk1"/>
                </a:solidFill>
                <a:latin typeface="Calibri"/>
                <a:ea typeface="Calibri"/>
                <a:cs typeface="Calibri"/>
                <a:sym typeface="Calibri"/>
              </a:rPr>
              <a:t> </a:t>
            </a:r>
            <a:r>
              <a:rPr lang="es-ES" sz="1600" dirty="0" err="1">
                <a:solidFill>
                  <a:schemeClr val="dk1"/>
                </a:solidFill>
                <a:latin typeface="Calibri"/>
                <a:ea typeface="Calibri"/>
                <a:cs typeface="Calibri"/>
                <a:sym typeface="Calibri"/>
              </a:rPr>
              <a:t>klientiem</a:t>
            </a:r>
            <a:r>
              <a:rPr lang="es-ES" sz="1600" dirty="0">
                <a:solidFill>
                  <a:schemeClr val="dk1"/>
                </a:solidFill>
                <a:latin typeface="Calibri"/>
                <a:ea typeface="Calibri"/>
                <a:cs typeface="Calibri"/>
                <a:sym typeface="Calibri"/>
              </a:rPr>
              <a:t>.</a:t>
            </a:r>
            <a:endParaRPr dirty="0"/>
          </a:p>
        </p:txBody>
      </p:sp>
      <p:pic>
        <p:nvPicPr>
          <p:cNvPr id="121" name="Google Shape;121;p9"/>
          <p:cNvPicPr preferRelativeResize="0"/>
          <p:nvPr/>
        </p:nvPicPr>
        <p:blipFill rotWithShape="1">
          <a:blip r:embed="rId3">
            <a:alphaModFix/>
          </a:blip>
          <a:srcRect/>
          <a:stretch/>
        </p:blipFill>
        <p:spPr>
          <a:xfrm>
            <a:off x="4676532" y="1710892"/>
            <a:ext cx="2130711" cy="1905000"/>
          </a:xfrm>
          <a:prstGeom prst="rect">
            <a:avLst/>
          </a:prstGeom>
          <a:noFill/>
          <a:ln>
            <a:noFill/>
          </a:ln>
        </p:spPr>
      </p:pic>
      <p:pic>
        <p:nvPicPr>
          <p:cNvPr id="122" name="Google Shape;122;p9"/>
          <p:cNvPicPr preferRelativeResize="0"/>
          <p:nvPr/>
        </p:nvPicPr>
        <p:blipFill rotWithShape="1">
          <a:blip r:embed="rId4">
            <a:alphaModFix/>
          </a:blip>
          <a:srcRect l="13177" t="11591" r="6006"/>
          <a:stretch/>
        </p:blipFill>
        <p:spPr>
          <a:xfrm>
            <a:off x="7935684" y="1495889"/>
            <a:ext cx="2220623" cy="2191262"/>
          </a:xfrm>
          <a:prstGeom prst="rect">
            <a:avLst/>
          </a:prstGeom>
          <a:noFill/>
          <a:ln>
            <a:noFill/>
          </a:ln>
        </p:spPr>
      </p:pic>
      <p:pic>
        <p:nvPicPr>
          <p:cNvPr id="123" name="Google Shape;123;p9"/>
          <p:cNvPicPr preferRelativeResize="0"/>
          <p:nvPr/>
        </p:nvPicPr>
        <p:blipFill rotWithShape="1">
          <a:blip r:embed="rId5">
            <a:alphaModFix/>
          </a:blip>
          <a:srcRect l="5000" r="3487"/>
          <a:stretch/>
        </p:blipFill>
        <p:spPr>
          <a:xfrm>
            <a:off x="1295400" y="1590675"/>
            <a:ext cx="2209800" cy="2052543"/>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1296</Words>
  <Application>Microsoft Office PowerPoint</Application>
  <PresentationFormat>Pielāgots</PresentationFormat>
  <Paragraphs>131</Paragraphs>
  <Slides>22</Slides>
  <Notes>22</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22</vt:i4>
      </vt:variant>
    </vt:vector>
  </HeadingPairs>
  <TitlesOfParts>
    <vt:vector size="27" baseType="lpstr">
      <vt:lpstr>Arial</vt:lpstr>
      <vt:lpstr>Calibri</vt:lpstr>
      <vt:lpstr>Times New Roman</vt:lpstr>
      <vt:lpstr>Trebuchet MS</vt:lpstr>
      <vt:lpstr>Office Theme</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Kristers Cirpons</cp:lastModifiedBy>
  <cp:revision>20</cp:revision>
  <dcterms:created xsi:type="dcterms:W3CDTF">2023-05-26T09:28:53Z</dcterms:created>
  <dcterms:modified xsi:type="dcterms:W3CDTF">2024-06-23T07:58:40Z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2023-05-26T00:00:00Z</vt:filetime>
  </property>
  <property fmtid="{D5CDD505-2E9C-101B-9397-08002B2CF9AE}" pid="3" name="Creator">
    <vt:lpwstr>pdf-lib (https://github.com/Hopding/pdf-lib)</vt:lpwstr>
  </property>
  <property fmtid="{D5CDD505-2E9C-101B-9397-08002B2CF9AE}" pid="4" name="LastSaved">
    <vt:filetime>2023-05-26T00:00:00Z</vt:filetime>
  </property>
</Properties>
</file>