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076950" cx="11430000"/>
  <p:notesSz cx="11430000" cy="607695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28" roundtripDataSignature="AMtx7mj2d+beZUZ2QxelElL92M39wDV2L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customschemas.google.com/relationships/presentationmetadata" Target="meta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143000" y="2886550"/>
            <a:ext cx="9144000" cy="273462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 name="Shape 38"/>
        <p:cNvGrpSpPr/>
        <p:nvPr/>
      </p:nvGrpSpPr>
      <p:grpSpPr>
        <a:xfrm>
          <a:off x="0" y="0"/>
          <a:ext cx="0" cy="0"/>
          <a:chOff x="0" y="0"/>
          <a:chExt cx="0" cy="0"/>
        </a:xfrm>
      </p:grpSpPr>
      <p:sp>
        <p:nvSpPr>
          <p:cNvPr id="39" name="Google Shape;39;p1: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1: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10: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10: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1: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11: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2: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2: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3: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3: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4: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4: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5: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5: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6: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6: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7: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7: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18: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18: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9: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9: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2: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2: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20: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20: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p21: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21: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2: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2" name="Google Shape;252;p22: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3: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3: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4: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4: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5: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5: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6: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6: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7: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7: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8: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8: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9:notes"/>
          <p:cNvSpPr txBox="1"/>
          <p:nvPr>
            <p:ph idx="1" type="body"/>
          </p:nvPr>
        </p:nvSpPr>
        <p:spPr>
          <a:xfrm>
            <a:off x="1143000" y="2886550"/>
            <a:ext cx="9144000" cy="273462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9:notes"/>
          <p:cNvSpPr/>
          <p:nvPr>
            <p:ph idx="2" type="sldImg"/>
          </p:nvPr>
        </p:nvSpPr>
        <p:spPr>
          <a:xfrm>
            <a:off x="1905375" y="455750"/>
            <a:ext cx="7620375" cy="22788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3.png"/><Relationship Id="rId3" Type="http://schemas.openxmlformats.org/officeDocument/2006/relationships/image" Target="../media/image2.pn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0.png"/><Relationship Id="rId3"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12" name="Shape 12"/>
        <p:cNvGrpSpPr/>
        <p:nvPr/>
      </p:nvGrpSpPr>
      <p:grpSpPr>
        <a:xfrm>
          <a:off x="0" y="0"/>
          <a:ext cx="0" cy="0"/>
          <a:chOff x="0" y="0"/>
          <a:chExt cx="0" cy="0"/>
        </a:xfrm>
      </p:grpSpPr>
      <p:pic>
        <p:nvPicPr>
          <p:cNvPr id="13" name="Google Shape;13;p24"/>
          <p:cNvPicPr preferRelativeResize="0"/>
          <p:nvPr/>
        </p:nvPicPr>
        <p:blipFill rotWithShape="1">
          <a:blip r:embed="rId2">
            <a:alphaModFix/>
          </a:blip>
          <a:srcRect b="0" l="0" r="0" t="0"/>
          <a:stretch/>
        </p:blipFill>
        <p:spPr>
          <a:xfrm rot="5400000">
            <a:off x="10123532" y="131809"/>
            <a:ext cx="1447801" cy="1165135"/>
          </a:xfrm>
          <a:prstGeom prst="rect">
            <a:avLst/>
          </a:prstGeom>
          <a:noFill/>
          <a:ln>
            <a:noFill/>
          </a:ln>
        </p:spPr>
      </p:pic>
      <p:pic>
        <p:nvPicPr>
          <p:cNvPr id="14" name="Google Shape;14;p24"/>
          <p:cNvPicPr preferRelativeResize="0"/>
          <p:nvPr/>
        </p:nvPicPr>
        <p:blipFill rotWithShape="1">
          <a:blip r:embed="rId3">
            <a:alphaModFix/>
          </a:blip>
          <a:srcRect b="0" l="0" r="0" t="0"/>
          <a:stretch/>
        </p:blipFill>
        <p:spPr>
          <a:xfrm>
            <a:off x="0" y="5191125"/>
            <a:ext cx="883169" cy="895350"/>
          </a:xfrm>
          <a:prstGeom prst="rect">
            <a:avLst/>
          </a:prstGeom>
          <a:noFill/>
          <a:ln>
            <a:noFill/>
          </a:ln>
        </p:spPr>
      </p:pic>
      <p:pic>
        <p:nvPicPr>
          <p:cNvPr id="15" name="Google Shape;15;p24"/>
          <p:cNvPicPr preferRelativeResize="0"/>
          <p:nvPr/>
        </p:nvPicPr>
        <p:blipFill rotWithShape="1">
          <a:blip r:embed="rId4">
            <a:alphaModFix/>
          </a:blip>
          <a:srcRect b="0" l="0" r="0" t="0"/>
          <a:stretch/>
        </p:blipFill>
        <p:spPr>
          <a:xfrm>
            <a:off x="10287000" y="4791075"/>
            <a:ext cx="1174821" cy="1276350"/>
          </a:xfrm>
          <a:prstGeom prst="rect">
            <a:avLst/>
          </a:prstGeom>
          <a:noFill/>
          <a:ln>
            <a:noFill/>
          </a:ln>
        </p:spPr>
      </p:pic>
      <p:sp>
        <p:nvSpPr>
          <p:cNvPr id="16" name="Google Shape;16;p24"/>
          <p:cNvSpPr/>
          <p:nvPr/>
        </p:nvSpPr>
        <p:spPr>
          <a:xfrm>
            <a:off x="0" y="0"/>
            <a:ext cx="11405191" cy="6076950"/>
          </a:xfrm>
          <a:prstGeom prst="frame">
            <a:avLst>
              <a:gd fmla="val 3227" name="adj1"/>
            </a:avLst>
          </a:prstGeom>
          <a:solidFill>
            <a:schemeClr val="lt1"/>
          </a:solidFill>
          <a:ln cap="flat" cmpd="sng" w="76200">
            <a:solidFill>
              <a:srgbClr val="004AA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obj">
  <p:cSld name="OBJECT">
    <p:spTree>
      <p:nvGrpSpPr>
        <p:cNvPr id="17" name="Shape 17"/>
        <p:cNvGrpSpPr/>
        <p:nvPr/>
      </p:nvGrpSpPr>
      <p:grpSpPr>
        <a:xfrm>
          <a:off x="0" y="0"/>
          <a:ext cx="0" cy="0"/>
          <a:chOff x="0" y="0"/>
          <a:chExt cx="0" cy="0"/>
        </a:xfrm>
      </p:grpSpPr>
      <p:sp>
        <p:nvSpPr>
          <p:cNvPr id="18" name="Google Shape;18;p25"/>
          <p:cNvSpPr txBox="1"/>
          <p:nvPr>
            <p:ph type="ctrTitle"/>
          </p:nvPr>
        </p:nvSpPr>
        <p:spPr>
          <a:xfrm>
            <a:off x="670421" y="1603026"/>
            <a:ext cx="10089157" cy="68135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25"/>
          <p:cNvSpPr txBox="1"/>
          <p:nvPr>
            <p:ph idx="1" type="subTitle"/>
          </p:nvPr>
        </p:nvSpPr>
        <p:spPr>
          <a:xfrm>
            <a:off x="1714500" y="3367532"/>
            <a:ext cx="8001000" cy="150336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5"/>
          <p:cNvSpPr txBox="1"/>
          <p:nvPr>
            <p:ph idx="11" type="ftr"/>
          </p:nvPr>
        </p:nvSpPr>
        <p:spPr>
          <a:xfrm>
            <a:off x="3886200" y="5592508"/>
            <a:ext cx="3657600" cy="300672"/>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25"/>
          <p:cNvSpPr txBox="1"/>
          <p:nvPr>
            <p:ph idx="10" type="dt"/>
          </p:nvPr>
        </p:nvSpPr>
        <p:spPr>
          <a:xfrm>
            <a:off x="571500" y="5592508"/>
            <a:ext cx="2628900" cy="30067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25"/>
          <p:cNvSpPr txBox="1"/>
          <p:nvPr>
            <p:ph idx="12" type="sldNum"/>
          </p:nvPr>
        </p:nvSpPr>
        <p:spPr>
          <a:xfrm>
            <a:off x="8229600" y="5592508"/>
            <a:ext cx="2628900" cy="300672"/>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ES"/>
              <a:t>‹#›</a:t>
            </a:fld>
            <a:endParaRPr b="0" i="0" sz="1800" u="none" cap="none" strike="noStrike">
              <a:latin typeface="Calibri"/>
              <a:ea typeface="Calibri"/>
              <a:cs typeface="Calibri"/>
              <a:sym typeface="Calibri"/>
            </a:endParaRPr>
          </a:p>
        </p:txBody>
      </p:sp>
      <p:sp>
        <p:nvSpPr>
          <p:cNvPr id="23" name="Google Shape;23;p25"/>
          <p:cNvSpPr/>
          <p:nvPr/>
        </p:nvSpPr>
        <p:spPr>
          <a:xfrm>
            <a:off x="12405" y="0"/>
            <a:ext cx="11430000" cy="6076950"/>
          </a:xfrm>
          <a:prstGeom prst="rect">
            <a:avLst/>
          </a:prstGeom>
          <a:solidFill>
            <a:srgbClr val="0070C0"/>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4" name="Shape 24"/>
        <p:cNvGrpSpPr/>
        <p:nvPr/>
      </p:nvGrpSpPr>
      <p:grpSpPr>
        <a:xfrm>
          <a:off x="0" y="0"/>
          <a:ext cx="0" cy="0"/>
          <a:chOff x="0" y="0"/>
          <a:chExt cx="0" cy="0"/>
        </a:xfrm>
      </p:grpSpPr>
      <p:sp>
        <p:nvSpPr>
          <p:cNvPr id="25" name="Google Shape;25;p26"/>
          <p:cNvSpPr txBox="1"/>
          <p:nvPr>
            <p:ph type="title"/>
          </p:nvPr>
        </p:nvSpPr>
        <p:spPr>
          <a:xfrm>
            <a:off x="1375866" y="455834"/>
            <a:ext cx="8678267" cy="1143635"/>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1" i="0" sz="3550">
                <a:solidFill>
                  <a:srgbClr val="006ED5"/>
                </a:solidFill>
                <a:latin typeface="Trebuchet MS"/>
                <a:ea typeface="Trebuchet MS"/>
                <a:cs typeface="Trebuchet MS"/>
                <a:sym typeface="Trebuchet MS"/>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26"/>
          <p:cNvSpPr txBox="1"/>
          <p:nvPr>
            <p:ph idx="1" type="body"/>
          </p:nvPr>
        </p:nvSpPr>
        <p:spPr>
          <a:xfrm>
            <a:off x="571500" y="1383093"/>
            <a:ext cx="4972050" cy="3968877"/>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7" name="Google Shape;27;p26"/>
          <p:cNvSpPr txBox="1"/>
          <p:nvPr>
            <p:ph idx="2" type="body"/>
          </p:nvPr>
        </p:nvSpPr>
        <p:spPr>
          <a:xfrm>
            <a:off x="5886450" y="1383093"/>
            <a:ext cx="4972050" cy="3968877"/>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8" name="Google Shape;28;p26"/>
          <p:cNvSpPr txBox="1"/>
          <p:nvPr>
            <p:ph idx="11" type="ftr"/>
          </p:nvPr>
        </p:nvSpPr>
        <p:spPr>
          <a:xfrm>
            <a:off x="3886200" y="5592508"/>
            <a:ext cx="3657600" cy="300672"/>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6"/>
          <p:cNvSpPr txBox="1"/>
          <p:nvPr>
            <p:ph idx="10" type="dt"/>
          </p:nvPr>
        </p:nvSpPr>
        <p:spPr>
          <a:xfrm>
            <a:off x="571500" y="5592508"/>
            <a:ext cx="2628900" cy="30067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6"/>
          <p:cNvSpPr txBox="1"/>
          <p:nvPr>
            <p:ph idx="12" type="sldNum"/>
          </p:nvPr>
        </p:nvSpPr>
        <p:spPr>
          <a:xfrm>
            <a:off x="8229600" y="5592508"/>
            <a:ext cx="2628900" cy="300672"/>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
        <p:nvSpPr>
          <p:cNvPr id="31" name="Google Shape;31;p26"/>
          <p:cNvSpPr/>
          <p:nvPr/>
        </p:nvSpPr>
        <p:spPr>
          <a:xfrm>
            <a:off x="152400" y="142875"/>
            <a:ext cx="11125200" cy="5791200"/>
          </a:xfrm>
          <a:prstGeom prst="rect">
            <a:avLst/>
          </a:prstGeom>
          <a:solidFill>
            <a:schemeClr val="lt1"/>
          </a:solidFill>
          <a:ln cap="flat" cmpd="sng" w="38100">
            <a:solidFill>
              <a:srgbClr val="00803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32" name="Google Shape;32;p26"/>
          <p:cNvPicPr preferRelativeResize="0"/>
          <p:nvPr/>
        </p:nvPicPr>
        <p:blipFill rotWithShape="1">
          <a:blip r:embed="rId2">
            <a:alphaModFix/>
          </a:blip>
          <a:srcRect b="0" l="0" r="0" t="0"/>
          <a:stretch/>
        </p:blipFill>
        <p:spPr>
          <a:xfrm>
            <a:off x="1858599" y="178742"/>
            <a:ext cx="639822" cy="669287"/>
          </a:xfrm>
          <a:prstGeom prst="rect">
            <a:avLst/>
          </a:prstGeom>
          <a:noFill/>
          <a:ln>
            <a:noFill/>
          </a:ln>
        </p:spPr>
      </p:pic>
      <p:pic>
        <p:nvPicPr>
          <p:cNvPr id="33" name="Google Shape;33;p26"/>
          <p:cNvPicPr preferRelativeResize="0"/>
          <p:nvPr/>
        </p:nvPicPr>
        <p:blipFill rotWithShape="1">
          <a:blip r:embed="rId3">
            <a:alphaModFix/>
          </a:blip>
          <a:srcRect b="0" l="0" r="0" t="0"/>
          <a:stretch/>
        </p:blipFill>
        <p:spPr>
          <a:xfrm>
            <a:off x="369684" y="348647"/>
            <a:ext cx="1417244" cy="338004"/>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4" name="Shape 34"/>
        <p:cNvGrpSpPr/>
        <p:nvPr/>
      </p:nvGrpSpPr>
      <p:grpSpPr>
        <a:xfrm>
          <a:off x="0" y="0"/>
          <a:ext cx="0" cy="0"/>
          <a:chOff x="0" y="0"/>
          <a:chExt cx="0" cy="0"/>
        </a:xfrm>
      </p:grpSpPr>
      <p:sp>
        <p:nvSpPr>
          <p:cNvPr id="35" name="Google Shape;35;p27"/>
          <p:cNvSpPr txBox="1"/>
          <p:nvPr>
            <p:ph idx="11" type="ftr"/>
          </p:nvPr>
        </p:nvSpPr>
        <p:spPr>
          <a:xfrm>
            <a:off x="3886200" y="5592508"/>
            <a:ext cx="3657600" cy="300672"/>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27"/>
          <p:cNvSpPr txBox="1"/>
          <p:nvPr>
            <p:ph idx="10" type="dt"/>
          </p:nvPr>
        </p:nvSpPr>
        <p:spPr>
          <a:xfrm>
            <a:off x="571500" y="5592508"/>
            <a:ext cx="2628900" cy="300672"/>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27"/>
          <p:cNvSpPr txBox="1"/>
          <p:nvPr>
            <p:ph idx="12" type="sldNum"/>
          </p:nvPr>
        </p:nvSpPr>
        <p:spPr>
          <a:xfrm>
            <a:off x="8229600" y="5592508"/>
            <a:ext cx="2628900" cy="300672"/>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s-E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8.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3"/>
          <p:cNvSpPr txBox="1"/>
          <p:nvPr>
            <p:ph type="title"/>
          </p:nvPr>
        </p:nvSpPr>
        <p:spPr>
          <a:xfrm>
            <a:off x="1375866" y="455834"/>
            <a:ext cx="8678267" cy="1143635"/>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1" i="0" sz="3550" u="none" cap="none" strike="noStrike">
                <a:solidFill>
                  <a:srgbClr val="006ED5"/>
                </a:solidFill>
                <a:latin typeface="Trebuchet MS"/>
                <a:ea typeface="Trebuchet MS"/>
                <a:cs typeface="Trebuchet MS"/>
                <a:sym typeface="Trebuchet M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23"/>
          <p:cNvSpPr txBox="1"/>
          <p:nvPr>
            <p:ph idx="1" type="body"/>
          </p:nvPr>
        </p:nvSpPr>
        <p:spPr>
          <a:xfrm>
            <a:off x="670421" y="2738882"/>
            <a:ext cx="10089157" cy="1844675"/>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8" name="Google Shape;8;p23"/>
          <p:cNvSpPr txBox="1"/>
          <p:nvPr>
            <p:ph idx="11" type="ftr"/>
          </p:nvPr>
        </p:nvSpPr>
        <p:spPr>
          <a:xfrm>
            <a:off x="3886200" y="5592508"/>
            <a:ext cx="3657600" cy="300672"/>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23"/>
          <p:cNvSpPr txBox="1"/>
          <p:nvPr>
            <p:ph idx="10" type="dt"/>
          </p:nvPr>
        </p:nvSpPr>
        <p:spPr>
          <a:xfrm>
            <a:off x="571500" y="5592508"/>
            <a:ext cx="2628900" cy="300672"/>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23"/>
          <p:cNvSpPr txBox="1"/>
          <p:nvPr>
            <p:ph idx="12" type="sldNum"/>
          </p:nvPr>
        </p:nvSpPr>
        <p:spPr>
          <a:xfrm>
            <a:off x="8229600" y="5592508"/>
            <a:ext cx="2628900" cy="300672"/>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b="0" i="0" sz="1800" u="none" cap="none" strike="noStrike">
                <a:solidFill>
                  <a:srgbClr val="888888"/>
                </a:solidFill>
                <a:latin typeface="Calibri"/>
                <a:ea typeface="Calibri"/>
                <a:cs typeface="Calibri"/>
                <a:sym typeface="Calibri"/>
              </a:defRPr>
            </a:lvl1pPr>
            <a:lvl2pPr indent="0" lvl="1" marL="0" marR="0" rtl="0" algn="r">
              <a:spcBef>
                <a:spcPts val="0"/>
              </a:spcBef>
              <a:buNone/>
              <a:defRPr b="0" i="0" sz="1800" u="none" cap="none" strike="noStrike">
                <a:solidFill>
                  <a:srgbClr val="888888"/>
                </a:solidFill>
                <a:latin typeface="Calibri"/>
                <a:ea typeface="Calibri"/>
                <a:cs typeface="Calibri"/>
                <a:sym typeface="Calibri"/>
              </a:defRPr>
            </a:lvl2pPr>
            <a:lvl3pPr indent="0" lvl="2" marL="0" marR="0" rtl="0" algn="r">
              <a:spcBef>
                <a:spcPts val="0"/>
              </a:spcBef>
              <a:buNone/>
              <a:defRPr b="0" i="0" sz="1800" u="none" cap="none" strike="noStrike">
                <a:solidFill>
                  <a:srgbClr val="888888"/>
                </a:solidFill>
                <a:latin typeface="Calibri"/>
                <a:ea typeface="Calibri"/>
                <a:cs typeface="Calibri"/>
                <a:sym typeface="Calibri"/>
              </a:defRPr>
            </a:lvl3pPr>
            <a:lvl4pPr indent="0" lvl="3" marL="0" marR="0" rtl="0" algn="r">
              <a:spcBef>
                <a:spcPts val="0"/>
              </a:spcBef>
              <a:buNone/>
              <a:defRPr b="0" i="0" sz="1800" u="none" cap="none" strike="noStrike">
                <a:solidFill>
                  <a:srgbClr val="888888"/>
                </a:solidFill>
                <a:latin typeface="Calibri"/>
                <a:ea typeface="Calibri"/>
                <a:cs typeface="Calibri"/>
                <a:sym typeface="Calibri"/>
              </a:defRPr>
            </a:lvl4pPr>
            <a:lvl5pPr indent="0" lvl="4" marL="0" marR="0" rtl="0" algn="r">
              <a:spcBef>
                <a:spcPts val="0"/>
              </a:spcBef>
              <a:buNone/>
              <a:defRPr b="0" i="0" sz="1800" u="none" cap="none" strike="noStrike">
                <a:solidFill>
                  <a:srgbClr val="888888"/>
                </a:solidFill>
                <a:latin typeface="Calibri"/>
                <a:ea typeface="Calibri"/>
                <a:cs typeface="Calibri"/>
                <a:sym typeface="Calibri"/>
              </a:defRPr>
            </a:lvl5pPr>
            <a:lvl6pPr indent="0" lvl="5" marL="0" marR="0" rtl="0" algn="r">
              <a:spcBef>
                <a:spcPts val="0"/>
              </a:spcBef>
              <a:buNone/>
              <a:defRPr b="0" i="0" sz="1800" u="none" cap="none" strike="noStrike">
                <a:solidFill>
                  <a:srgbClr val="888888"/>
                </a:solidFill>
                <a:latin typeface="Calibri"/>
                <a:ea typeface="Calibri"/>
                <a:cs typeface="Calibri"/>
                <a:sym typeface="Calibri"/>
              </a:defRPr>
            </a:lvl6pPr>
            <a:lvl7pPr indent="0" lvl="6" marL="0" marR="0" rtl="0" algn="r">
              <a:spcBef>
                <a:spcPts val="0"/>
              </a:spcBef>
              <a:buNone/>
              <a:defRPr b="0" i="0" sz="1800" u="none" cap="none" strike="noStrike">
                <a:solidFill>
                  <a:srgbClr val="888888"/>
                </a:solidFill>
                <a:latin typeface="Calibri"/>
                <a:ea typeface="Calibri"/>
                <a:cs typeface="Calibri"/>
                <a:sym typeface="Calibri"/>
              </a:defRPr>
            </a:lvl7pPr>
            <a:lvl8pPr indent="0" lvl="7" marL="0" marR="0" rtl="0" algn="r">
              <a:spcBef>
                <a:spcPts val="0"/>
              </a:spcBef>
              <a:buNone/>
              <a:defRPr b="0" i="0" sz="1800" u="none" cap="none" strike="noStrike">
                <a:solidFill>
                  <a:srgbClr val="888888"/>
                </a:solidFill>
                <a:latin typeface="Calibri"/>
                <a:ea typeface="Calibri"/>
                <a:cs typeface="Calibri"/>
                <a:sym typeface="Calibri"/>
              </a:defRPr>
            </a:lvl8pPr>
            <a:lvl9pPr indent="0" lvl="8" marL="0" marR="0" rtl="0" algn="r">
              <a:spcBef>
                <a:spcPts val="0"/>
              </a:spcBef>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pic>
        <p:nvPicPr>
          <p:cNvPr id="11" name="Google Shape;11;p23"/>
          <p:cNvPicPr preferRelativeResize="0"/>
          <p:nvPr/>
        </p:nvPicPr>
        <p:blipFill rotWithShape="1">
          <a:blip r:embed="rId1">
            <a:alphaModFix/>
          </a:blip>
          <a:srcRect b="0" l="0" r="0" t="0"/>
          <a:stretch/>
        </p:blipFill>
        <p:spPr>
          <a:xfrm>
            <a:off x="381000" y="295275"/>
            <a:ext cx="1376916" cy="685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0.png"/><Relationship Id="rId4" Type="http://schemas.openxmlformats.org/officeDocument/2006/relationships/image" Target="../media/image2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7.png"/><Relationship Id="rId4" Type="http://schemas.openxmlformats.org/officeDocument/2006/relationships/image" Target="../media/image11.png"/><Relationship Id="rId5"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9.png"/><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2.png"/><Relationship Id="rId4" Type="http://schemas.openxmlformats.org/officeDocument/2006/relationships/image" Target="../media/image5.png"/><Relationship Id="rId5" Type="http://schemas.openxmlformats.org/officeDocument/2006/relationships/image" Target="../media/image17.png"/><Relationship Id="rId6"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19.png"/><Relationship Id="rId4" Type="http://schemas.openxmlformats.org/officeDocument/2006/relationships/image" Target="../media/image24.png"/><Relationship Id="rId5" Type="http://schemas.openxmlformats.org/officeDocument/2006/relationships/image" Target="../media/image2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27.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20.png"/><Relationship Id="rId4" Type="http://schemas.openxmlformats.org/officeDocument/2006/relationships/image" Target="../media/image1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2.png"/><Relationship Id="rId4" Type="http://schemas.openxmlformats.org/officeDocument/2006/relationships/image" Target="../media/image8.png"/><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8.png"/><Relationship Id="rId4" Type="http://schemas.openxmlformats.org/officeDocument/2006/relationships/image" Target="../media/image13.png"/><Relationship Id="rId5"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 name="Shape 41"/>
        <p:cNvGrpSpPr/>
        <p:nvPr/>
      </p:nvGrpSpPr>
      <p:grpSpPr>
        <a:xfrm>
          <a:off x="0" y="0"/>
          <a:ext cx="0" cy="0"/>
          <a:chOff x="0" y="0"/>
          <a:chExt cx="0" cy="0"/>
        </a:xfrm>
      </p:grpSpPr>
      <p:pic>
        <p:nvPicPr>
          <p:cNvPr id="42" name="Google Shape;42;p1"/>
          <p:cNvPicPr preferRelativeResize="0"/>
          <p:nvPr/>
        </p:nvPicPr>
        <p:blipFill rotWithShape="1">
          <a:blip r:embed="rId3">
            <a:alphaModFix/>
          </a:blip>
          <a:srcRect b="0" l="0" r="0" t="0"/>
          <a:stretch/>
        </p:blipFill>
        <p:spPr>
          <a:xfrm>
            <a:off x="2133600" y="1133475"/>
            <a:ext cx="6831645" cy="3352800"/>
          </a:xfrm>
          <a:prstGeom prst="rect">
            <a:avLst/>
          </a:prstGeom>
          <a:noFill/>
          <a:ln>
            <a:noFill/>
          </a:ln>
        </p:spPr>
      </p:pic>
      <p:sp>
        <p:nvSpPr>
          <p:cNvPr id="43" name="Google Shape;43;p1"/>
          <p:cNvSpPr txBox="1"/>
          <p:nvPr/>
        </p:nvSpPr>
        <p:spPr>
          <a:xfrm>
            <a:off x="1752600" y="5095875"/>
            <a:ext cx="7924800" cy="646331"/>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0" lang="es-ES" sz="1200" u="none" cap="none" strike="noStrike">
                <a:solidFill>
                  <a:srgbClr val="000000"/>
                </a:solidFill>
                <a:latin typeface="Calibri"/>
                <a:ea typeface="Calibri"/>
                <a:cs typeface="Calibri"/>
                <a:sym typeface="Calibri"/>
              </a:rPr>
              <a:t>Enhancing entrepreneurial mindset and self-empowerment in kids - </a:t>
            </a:r>
            <a:r>
              <a:rPr b="1" i="0" lang="es-ES" sz="1200" u="none" cap="none" strike="noStrike">
                <a:solidFill>
                  <a:schemeClr val="dk1"/>
                </a:solidFill>
                <a:latin typeface="Calibri"/>
                <a:ea typeface="Calibri"/>
                <a:cs typeface="Calibri"/>
                <a:sym typeface="Calibri"/>
              </a:rPr>
              <a:t>EMPOW4KIDS</a:t>
            </a:r>
            <a:endParaRPr b="0" i="0" sz="1200" u="none" cap="none" strike="noStrike">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0" i="1" lang="es-ES" sz="1200" u="none" cap="none" strike="noStrike">
                <a:solidFill>
                  <a:srgbClr val="000000"/>
                </a:solidFill>
                <a:latin typeface="Calibri"/>
                <a:ea typeface="Calibri"/>
                <a:cs typeface="Calibri"/>
                <a:sym typeface="Calibri"/>
              </a:rPr>
              <a:t>ERASMUS+ KA220-SCH - Cooperation partnerships in school education</a:t>
            </a:r>
            <a:endParaRPr b="0" i="0" sz="1200" u="none" cap="none" strike="noStrike">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b="0" i="1" lang="es-ES" sz="1200" u="none" cap="none" strike="noStrike">
                <a:solidFill>
                  <a:srgbClr val="000000"/>
                </a:solidFill>
                <a:latin typeface="Calibri"/>
                <a:ea typeface="Calibri"/>
                <a:cs typeface="Calibri"/>
                <a:sym typeface="Calibri"/>
              </a:rPr>
              <a:t> 2021-1-CZ01-KA220-SCH-000032484</a:t>
            </a:r>
            <a:endParaRPr b="0" i="0" sz="1200" u="none" cap="none" strike="noStrike">
              <a:solidFill>
                <a:schemeClr val="dk1"/>
              </a:solidFill>
              <a:latin typeface="Times New Roman"/>
              <a:ea typeface="Times New Roman"/>
              <a:cs typeface="Times New Roman"/>
              <a:sym typeface="Times New Roman"/>
            </a:endParaRPr>
          </a:p>
        </p:txBody>
      </p:sp>
      <p:pic>
        <p:nvPicPr>
          <p:cNvPr id="44" name="Google Shape;44;p1"/>
          <p:cNvPicPr preferRelativeResize="0"/>
          <p:nvPr/>
        </p:nvPicPr>
        <p:blipFill rotWithShape="1">
          <a:blip r:embed="rId4">
            <a:alphaModFix/>
          </a:blip>
          <a:srcRect b="0" l="0" r="0" t="0"/>
          <a:stretch/>
        </p:blipFill>
        <p:spPr>
          <a:xfrm>
            <a:off x="8839200" y="5438734"/>
            <a:ext cx="1447800" cy="30347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0"/>
          <p:cNvSpPr txBox="1"/>
          <p:nvPr/>
        </p:nvSpPr>
        <p:spPr>
          <a:xfrm>
            <a:off x="3989642" y="219075"/>
            <a:ext cx="2944557" cy="294311"/>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1800">
                <a:solidFill>
                  <a:srgbClr val="006ED5"/>
                </a:solidFill>
                <a:latin typeface="Trebuchet MS"/>
                <a:ea typeface="Trebuchet MS"/>
                <a:cs typeface="Trebuchet MS"/>
                <a:sym typeface="Trebuchet MS"/>
              </a:rPr>
              <a:t>WHO?</a:t>
            </a:r>
            <a:endParaRPr/>
          </a:p>
        </p:txBody>
      </p:sp>
      <p:sp>
        <p:nvSpPr>
          <p:cNvPr id="129" name="Google Shape;129;p10"/>
          <p:cNvSpPr txBox="1"/>
          <p:nvPr/>
        </p:nvSpPr>
        <p:spPr>
          <a:xfrm>
            <a:off x="4097130" y="443113"/>
            <a:ext cx="2729579"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400">
                <a:solidFill>
                  <a:srgbClr val="93B3D7"/>
                </a:solidFill>
                <a:latin typeface="Calibri"/>
                <a:ea typeface="Calibri"/>
                <a:cs typeface="Calibri"/>
                <a:sym typeface="Calibri"/>
              </a:rPr>
              <a:t>Your customers</a:t>
            </a:r>
            <a:endParaRPr sz="1400">
              <a:solidFill>
                <a:srgbClr val="93B3D7"/>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1"/>
          <p:cNvSpPr txBox="1"/>
          <p:nvPr/>
        </p:nvSpPr>
        <p:spPr>
          <a:xfrm>
            <a:off x="3505200" y="2581275"/>
            <a:ext cx="4239956" cy="848309"/>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5400">
                <a:solidFill>
                  <a:schemeClr val="lt1"/>
                </a:solidFill>
                <a:latin typeface="Trebuchet MS"/>
                <a:ea typeface="Trebuchet MS"/>
                <a:cs typeface="Trebuchet MS"/>
                <a:sym typeface="Trebuchet MS"/>
              </a:rPr>
              <a:t>HOW?</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2"/>
          <p:cNvSpPr txBox="1"/>
          <p:nvPr/>
        </p:nvSpPr>
        <p:spPr>
          <a:xfrm>
            <a:off x="4204623" y="219075"/>
            <a:ext cx="2944557" cy="386644"/>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2400">
                <a:solidFill>
                  <a:srgbClr val="006ED5"/>
                </a:solidFill>
                <a:latin typeface="Trebuchet MS"/>
                <a:ea typeface="Trebuchet MS"/>
                <a:cs typeface="Trebuchet MS"/>
                <a:sym typeface="Trebuchet MS"/>
              </a:rPr>
              <a:t>HOW?</a:t>
            </a:r>
            <a:endParaRPr/>
          </a:p>
        </p:txBody>
      </p:sp>
      <p:grpSp>
        <p:nvGrpSpPr>
          <p:cNvPr id="140" name="Google Shape;140;p12"/>
          <p:cNvGrpSpPr/>
          <p:nvPr/>
        </p:nvGrpSpPr>
        <p:grpSpPr>
          <a:xfrm>
            <a:off x="551138" y="955505"/>
            <a:ext cx="10251528" cy="4740563"/>
            <a:chOff x="1395412" y="2176462"/>
            <a:chExt cx="2752725" cy="2400300"/>
          </a:xfrm>
        </p:grpSpPr>
        <p:sp>
          <p:nvSpPr>
            <p:cNvPr id="141" name="Google Shape;141;p12"/>
            <p:cNvSpPr/>
            <p:nvPr/>
          </p:nvSpPr>
          <p:spPr>
            <a:xfrm>
              <a:off x="1395412" y="2176462"/>
              <a:ext cx="2752725" cy="2400300"/>
            </a:xfrm>
            <a:custGeom>
              <a:rect b="b" l="l" r="r" t="t"/>
              <a:pathLst>
                <a:path extrusionOk="0" h="2400300" w="2752725">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cap="flat" cmpd="sng" w="38100">
              <a:solidFill>
                <a:srgbClr val="00803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
          <p:nvSpPr>
            <p:cNvPr id="142" name="Google Shape;142;p12"/>
            <p:cNvSpPr/>
            <p:nvPr/>
          </p:nvSpPr>
          <p:spPr>
            <a:xfrm>
              <a:off x="1395412" y="2176462"/>
              <a:ext cx="2752725" cy="2400300"/>
            </a:xfrm>
            <a:custGeom>
              <a:rect b="b" l="l" r="r" t="t"/>
              <a:pathLst>
                <a:path extrusionOk="0" h="2400300" w="2752725">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cap="flat" cmpd="sng" w="38100">
              <a:solidFill>
                <a:srgbClr val="00803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grpSp>
      <p:sp>
        <p:nvSpPr>
          <p:cNvPr id="143" name="Google Shape;143;p12"/>
          <p:cNvSpPr txBox="1"/>
          <p:nvPr/>
        </p:nvSpPr>
        <p:spPr>
          <a:xfrm>
            <a:off x="762000" y="1057275"/>
            <a:ext cx="9735900" cy="46101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ES" sz="1400">
                <a:solidFill>
                  <a:schemeClr val="dk1"/>
                </a:solidFill>
                <a:latin typeface="Calibri"/>
                <a:ea typeface="Calibri"/>
                <a:cs typeface="Calibri"/>
                <a:sym typeface="Calibri"/>
              </a:rPr>
              <a:t>In this part of the Pitch you should explain the strategic alliances, key activities and key resources of your business idea.</a:t>
            </a:r>
            <a:endParaRPr/>
          </a:p>
          <a:p>
            <a:pPr indent="0" lvl="0" marL="0" marR="0" rtl="0" algn="just">
              <a:spcBef>
                <a:spcPts val="300"/>
              </a:spcBef>
              <a:spcAft>
                <a:spcPts val="0"/>
              </a:spcAft>
              <a:buNone/>
            </a:pPr>
            <a:r>
              <a:t/>
            </a:r>
            <a:endParaRPr sz="1400">
              <a:solidFill>
                <a:srgbClr val="000000"/>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Strategic Alliances refers to “Who can help you”. They are like teaming up with other companies or people to make your business stronger.</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It's like when two companies join forces to create something amazing together. They might share their ideas, resources, or even work together on projects. By forming strategic alliances, businesses can do more and be more successful by combining their strengths.</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Key Activities refer to “How will you do </a:t>
            </a:r>
            <a:r>
              <a:rPr lang="es-ES">
                <a:latin typeface="Calibri"/>
                <a:ea typeface="Calibri"/>
                <a:cs typeface="Calibri"/>
                <a:sym typeface="Calibri"/>
              </a:rPr>
              <a:t>it</a:t>
            </a:r>
            <a:r>
              <a:rPr lang="es-ES" sz="1400">
                <a:solidFill>
                  <a:srgbClr val="000000"/>
                </a:solidFill>
                <a:latin typeface="Calibri"/>
                <a:ea typeface="Calibri"/>
                <a:cs typeface="Calibri"/>
                <a:sym typeface="Calibri"/>
              </a:rPr>
              <a:t>?”. They are the important tasks or actions that a company needs to do in order to be successful.</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For example, if you're running a toy store, some of your key activities might be buying new toys to sell, organizing the store, and making sure everything is clean and tidy. These activities are crucial for the smooth running of the business and achieving its goals.</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Key Resources refer to “What do you need?”. They are the things a company needs to have in order to operate and be successful.</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Key resources can be different for each business. It can include things like tools, equipment, materials, or even people with special skills. For example, if you're running a bakery, your key resources would be things like ovens, baking ingredients, and talented bakers.</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Having the right key resources is important because they help a business do its key activities effectively and achieve its goals.</a:t>
            </a:r>
            <a:endParaRPr sz="1400">
              <a:solidFill>
                <a:schemeClr val="dk1"/>
              </a:solidFill>
              <a:latin typeface="Calibri"/>
              <a:ea typeface="Calibri"/>
              <a:cs typeface="Calibri"/>
              <a:sym typeface="Calibri"/>
            </a:endParaRPr>
          </a:p>
        </p:txBody>
      </p:sp>
      <p:sp>
        <p:nvSpPr>
          <p:cNvPr id="144" name="Google Shape;144;p12"/>
          <p:cNvSpPr txBox="1"/>
          <p:nvPr/>
        </p:nvSpPr>
        <p:spPr>
          <a:xfrm>
            <a:off x="4157655" y="498559"/>
            <a:ext cx="2944556"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600">
                <a:solidFill>
                  <a:srgbClr val="93B3D7"/>
                </a:solidFill>
                <a:latin typeface="Calibri"/>
                <a:ea typeface="Calibri"/>
                <a:cs typeface="Calibri"/>
                <a:sym typeface="Calibri"/>
              </a:rPr>
              <a:t>Who and what do you need?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13"/>
          <p:cNvSpPr txBox="1"/>
          <p:nvPr/>
        </p:nvSpPr>
        <p:spPr>
          <a:xfrm>
            <a:off x="1235593" y="3903969"/>
            <a:ext cx="2785602" cy="209288"/>
          </a:xfrm>
          <a:prstGeom prst="rect">
            <a:avLst/>
          </a:prstGeom>
          <a:noFill/>
          <a:ln>
            <a:noFill/>
          </a:ln>
        </p:spPr>
        <p:txBody>
          <a:bodyPr anchorCtr="0" anchor="t" bIns="0" lIns="0" spcFirstLastPara="1" rIns="0" wrap="square" tIns="0">
            <a:spAutoFit/>
          </a:bodyPr>
          <a:lstStyle/>
          <a:p>
            <a:pPr indent="0" lvl="0" marL="12700" marR="5080" rtl="0" algn="l">
              <a:lnSpc>
                <a:spcPct val="104200"/>
              </a:lnSpc>
              <a:spcBef>
                <a:spcPts val="0"/>
              </a:spcBef>
              <a:spcAft>
                <a:spcPts val="0"/>
              </a:spcAft>
              <a:buNone/>
            </a:pPr>
            <a:r>
              <a:rPr b="1" lang="es-ES" sz="1400">
                <a:solidFill>
                  <a:srgbClr val="B19400"/>
                </a:solidFill>
                <a:latin typeface="Trebuchet MS"/>
                <a:ea typeface="Trebuchet MS"/>
                <a:cs typeface="Trebuchet MS"/>
                <a:sym typeface="Trebuchet MS"/>
              </a:rPr>
              <a:t>Who are your key partners?</a:t>
            </a:r>
            <a:endParaRPr sz="1400">
              <a:solidFill>
                <a:schemeClr val="dk1"/>
              </a:solidFill>
              <a:latin typeface="Trebuchet MS"/>
              <a:ea typeface="Trebuchet MS"/>
              <a:cs typeface="Trebuchet MS"/>
              <a:sym typeface="Trebuchet MS"/>
            </a:endParaRPr>
          </a:p>
        </p:txBody>
      </p:sp>
      <p:sp>
        <p:nvSpPr>
          <p:cNvPr id="150" name="Google Shape;150;p13"/>
          <p:cNvSpPr txBox="1"/>
          <p:nvPr/>
        </p:nvSpPr>
        <p:spPr>
          <a:xfrm>
            <a:off x="4556605" y="3903969"/>
            <a:ext cx="2438976" cy="425822"/>
          </a:xfrm>
          <a:prstGeom prst="rect">
            <a:avLst/>
          </a:prstGeom>
          <a:noFill/>
          <a:ln>
            <a:noFill/>
          </a:ln>
        </p:spPr>
        <p:txBody>
          <a:bodyPr anchorCtr="0" anchor="t" bIns="0" lIns="0" spcFirstLastPara="1" rIns="0" wrap="square" tIns="0">
            <a:spAutoFit/>
          </a:bodyPr>
          <a:lstStyle/>
          <a:p>
            <a:pPr indent="0" lvl="0" marL="12700" marR="5080" rtl="0" algn="l">
              <a:lnSpc>
                <a:spcPct val="102400"/>
              </a:lnSpc>
              <a:spcBef>
                <a:spcPts val="0"/>
              </a:spcBef>
              <a:spcAft>
                <a:spcPts val="0"/>
              </a:spcAft>
              <a:buNone/>
            </a:pPr>
            <a:r>
              <a:rPr b="1" lang="es-ES" sz="1400">
                <a:solidFill>
                  <a:srgbClr val="008545"/>
                </a:solidFill>
                <a:latin typeface="Trebuchet MS"/>
                <a:ea typeface="Trebuchet MS"/>
                <a:cs typeface="Trebuchet MS"/>
                <a:sym typeface="Trebuchet MS"/>
              </a:rPr>
              <a:t>What will you do to make your business successful?</a:t>
            </a:r>
            <a:endParaRPr sz="1400">
              <a:solidFill>
                <a:schemeClr val="dk1"/>
              </a:solidFill>
              <a:latin typeface="Trebuchet MS"/>
              <a:ea typeface="Trebuchet MS"/>
              <a:cs typeface="Trebuchet MS"/>
              <a:sym typeface="Trebuchet MS"/>
            </a:endParaRPr>
          </a:p>
        </p:txBody>
      </p:sp>
      <p:sp>
        <p:nvSpPr>
          <p:cNvPr id="151" name="Google Shape;151;p13"/>
          <p:cNvSpPr txBox="1"/>
          <p:nvPr/>
        </p:nvSpPr>
        <p:spPr>
          <a:xfrm>
            <a:off x="7886475" y="3907688"/>
            <a:ext cx="2404866" cy="422103"/>
          </a:xfrm>
          <a:prstGeom prst="rect">
            <a:avLst/>
          </a:prstGeom>
          <a:noFill/>
          <a:ln>
            <a:noFill/>
          </a:ln>
        </p:spPr>
        <p:txBody>
          <a:bodyPr anchorCtr="0" anchor="t" bIns="0" lIns="0" spcFirstLastPara="1" rIns="0" wrap="square" tIns="0">
            <a:spAutoFit/>
          </a:bodyPr>
          <a:lstStyle/>
          <a:p>
            <a:pPr indent="0" lvl="0" marL="12700" marR="5080" rtl="0" algn="l">
              <a:lnSpc>
                <a:spcPct val="100699"/>
              </a:lnSpc>
              <a:spcBef>
                <a:spcPts val="0"/>
              </a:spcBef>
              <a:spcAft>
                <a:spcPts val="0"/>
              </a:spcAft>
              <a:buNone/>
            </a:pPr>
            <a:r>
              <a:rPr b="1" lang="es-ES" sz="1400">
                <a:solidFill>
                  <a:srgbClr val="EB0000"/>
                </a:solidFill>
                <a:latin typeface="Trebuchet MS"/>
                <a:ea typeface="Trebuchet MS"/>
                <a:cs typeface="Trebuchet MS"/>
                <a:sym typeface="Trebuchet MS"/>
              </a:rPr>
              <a:t>What resources will you need?</a:t>
            </a:r>
            <a:endParaRPr sz="1400">
              <a:solidFill>
                <a:schemeClr val="dk1"/>
              </a:solidFill>
              <a:latin typeface="Trebuchet MS"/>
              <a:ea typeface="Trebuchet MS"/>
              <a:cs typeface="Trebuchet MS"/>
              <a:sym typeface="Trebuchet MS"/>
            </a:endParaRPr>
          </a:p>
        </p:txBody>
      </p:sp>
      <p:sp>
        <p:nvSpPr>
          <p:cNvPr id="152" name="Google Shape;152;p13"/>
          <p:cNvSpPr txBox="1"/>
          <p:nvPr/>
        </p:nvSpPr>
        <p:spPr>
          <a:xfrm>
            <a:off x="1391504" y="4496292"/>
            <a:ext cx="247378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600">
                <a:solidFill>
                  <a:schemeClr val="dk1"/>
                </a:solidFill>
                <a:latin typeface="Calibri"/>
                <a:ea typeface="Calibri"/>
                <a:cs typeface="Calibri"/>
                <a:sym typeface="Calibri"/>
              </a:rPr>
              <a:t>Describe who will help you make your business work.</a:t>
            </a:r>
            <a:endParaRPr/>
          </a:p>
        </p:txBody>
      </p:sp>
      <p:sp>
        <p:nvSpPr>
          <p:cNvPr id="153" name="Google Shape;153;p13"/>
          <p:cNvSpPr txBox="1"/>
          <p:nvPr/>
        </p:nvSpPr>
        <p:spPr>
          <a:xfrm>
            <a:off x="4463435" y="4505339"/>
            <a:ext cx="2438976"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600">
                <a:solidFill>
                  <a:schemeClr val="dk1"/>
                </a:solidFill>
                <a:latin typeface="Calibri"/>
                <a:ea typeface="Calibri"/>
                <a:cs typeface="Calibri"/>
                <a:sym typeface="Calibri"/>
              </a:rPr>
              <a:t>Show what key activities you will need to perform.</a:t>
            </a:r>
            <a:endParaRPr/>
          </a:p>
        </p:txBody>
      </p:sp>
      <p:sp>
        <p:nvSpPr>
          <p:cNvPr id="154" name="Google Shape;154;p13"/>
          <p:cNvSpPr txBox="1"/>
          <p:nvPr/>
        </p:nvSpPr>
        <p:spPr>
          <a:xfrm>
            <a:off x="7805216" y="4505339"/>
            <a:ext cx="2567384"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600">
                <a:solidFill>
                  <a:schemeClr val="dk1"/>
                </a:solidFill>
                <a:latin typeface="Calibri"/>
                <a:ea typeface="Calibri"/>
                <a:cs typeface="Calibri"/>
                <a:sym typeface="Calibri"/>
              </a:rPr>
              <a:t>Describe the key resources you will need to make your business work.</a:t>
            </a:r>
            <a:endParaRPr/>
          </a:p>
        </p:txBody>
      </p:sp>
      <p:sp>
        <p:nvSpPr>
          <p:cNvPr id="155" name="Google Shape;155;p13"/>
          <p:cNvSpPr txBox="1"/>
          <p:nvPr/>
        </p:nvSpPr>
        <p:spPr>
          <a:xfrm>
            <a:off x="4218244" y="819505"/>
            <a:ext cx="2944556"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800">
                <a:solidFill>
                  <a:srgbClr val="93B3D7"/>
                </a:solidFill>
                <a:latin typeface="Calibri"/>
                <a:ea typeface="Calibri"/>
                <a:cs typeface="Calibri"/>
                <a:sym typeface="Calibri"/>
              </a:rPr>
              <a:t>Who and what do you need?</a:t>
            </a:r>
            <a:endParaRPr/>
          </a:p>
        </p:txBody>
      </p:sp>
      <p:sp>
        <p:nvSpPr>
          <p:cNvPr id="156" name="Google Shape;156;p13"/>
          <p:cNvSpPr txBox="1"/>
          <p:nvPr/>
        </p:nvSpPr>
        <p:spPr>
          <a:xfrm>
            <a:off x="4191860" y="371475"/>
            <a:ext cx="2944557" cy="563616"/>
          </a:xfrm>
          <a:prstGeom prst="rect">
            <a:avLst/>
          </a:prstGeom>
          <a:noFill/>
          <a:ln>
            <a:noFill/>
          </a:ln>
        </p:spPr>
        <p:txBody>
          <a:bodyPr anchorCtr="0" anchor="t" bIns="0" lIns="0" spcFirstLastPara="1" rIns="0" wrap="square" tIns="17125">
            <a:spAutoFit/>
          </a:bodyPr>
          <a:lstStyle/>
          <a:p>
            <a:pPr indent="0" lvl="0" marL="12700" marR="0" rtl="0" algn="l">
              <a:spcBef>
                <a:spcPts val="0"/>
              </a:spcBef>
              <a:spcAft>
                <a:spcPts val="0"/>
              </a:spcAft>
              <a:buNone/>
            </a:pPr>
            <a:r>
              <a:rPr b="1" i="0" lang="es-ES" sz="3550">
                <a:solidFill>
                  <a:srgbClr val="006ED5"/>
                </a:solidFill>
                <a:latin typeface="Trebuchet MS"/>
                <a:ea typeface="Trebuchet MS"/>
                <a:cs typeface="Trebuchet MS"/>
                <a:sym typeface="Trebuchet MS"/>
              </a:rPr>
              <a:t>	HOW?</a:t>
            </a:r>
            <a:endParaRPr/>
          </a:p>
        </p:txBody>
      </p:sp>
      <p:sp>
        <p:nvSpPr>
          <p:cNvPr id="157" name="Google Shape;157;p13"/>
          <p:cNvSpPr/>
          <p:nvPr/>
        </p:nvSpPr>
        <p:spPr>
          <a:xfrm>
            <a:off x="7864994" y="1405658"/>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8" name="Google Shape;158;p13"/>
          <p:cNvSpPr/>
          <p:nvPr/>
        </p:nvSpPr>
        <p:spPr>
          <a:xfrm>
            <a:off x="4556605" y="1419225"/>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59" name="Google Shape;159;p13"/>
          <p:cNvSpPr/>
          <p:nvPr/>
        </p:nvSpPr>
        <p:spPr>
          <a:xfrm>
            <a:off x="1235593" y="1419225"/>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60" name="Google Shape;160;p13"/>
          <p:cNvPicPr preferRelativeResize="0"/>
          <p:nvPr/>
        </p:nvPicPr>
        <p:blipFill rotWithShape="1">
          <a:blip r:embed="rId3">
            <a:alphaModFix/>
          </a:blip>
          <a:srcRect b="0" l="0" r="0" t="0"/>
          <a:stretch/>
        </p:blipFill>
        <p:spPr>
          <a:xfrm>
            <a:off x="4800600" y="1743075"/>
            <a:ext cx="1905000" cy="1803400"/>
          </a:xfrm>
          <a:prstGeom prst="rect">
            <a:avLst/>
          </a:prstGeom>
          <a:noFill/>
          <a:ln>
            <a:noFill/>
          </a:ln>
        </p:spPr>
      </p:pic>
      <p:pic>
        <p:nvPicPr>
          <p:cNvPr id="161" name="Google Shape;161;p13"/>
          <p:cNvPicPr preferRelativeResize="0"/>
          <p:nvPr/>
        </p:nvPicPr>
        <p:blipFill rotWithShape="1">
          <a:blip r:embed="rId4">
            <a:alphaModFix/>
          </a:blip>
          <a:srcRect b="0" l="0" r="0" t="0"/>
          <a:stretch/>
        </p:blipFill>
        <p:spPr>
          <a:xfrm>
            <a:off x="1300891" y="1566114"/>
            <a:ext cx="2182424" cy="2077946"/>
          </a:xfrm>
          <a:prstGeom prst="rect">
            <a:avLst/>
          </a:prstGeom>
          <a:noFill/>
          <a:ln>
            <a:noFill/>
          </a:ln>
        </p:spPr>
      </p:pic>
      <p:pic>
        <p:nvPicPr>
          <p:cNvPr id="162" name="Google Shape;162;p13"/>
          <p:cNvPicPr preferRelativeResize="0"/>
          <p:nvPr/>
        </p:nvPicPr>
        <p:blipFill rotWithShape="1">
          <a:blip r:embed="rId5">
            <a:alphaModFix/>
          </a:blip>
          <a:srcRect b="0" l="0" r="0" t="0"/>
          <a:stretch/>
        </p:blipFill>
        <p:spPr>
          <a:xfrm>
            <a:off x="8001000" y="1538795"/>
            <a:ext cx="2095384" cy="210653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4"/>
          <p:cNvSpPr txBox="1"/>
          <p:nvPr/>
        </p:nvSpPr>
        <p:spPr>
          <a:xfrm>
            <a:off x="3989642" y="219075"/>
            <a:ext cx="2944557" cy="294311"/>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1800">
                <a:solidFill>
                  <a:srgbClr val="006ED5"/>
                </a:solidFill>
                <a:latin typeface="Trebuchet MS"/>
                <a:ea typeface="Trebuchet MS"/>
                <a:cs typeface="Trebuchet MS"/>
                <a:sym typeface="Trebuchet MS"/>
              </a:rPr>
              <a:t>HOW?</a:t>
            </a:r>
            <a:endParaRPr/>
          </a:p>
        </p:txBody>
      </p:sp>
      <p:sp>
        <p:nvSpPr>
          <p:cNvPr id="168" name="Google Shape;168;p14"/>
          <p:cNvSpPr txBox="1"/>
          <p:nvPr/>
        </p:nvSpPr>
        <p:spPr>
          <a:xfrm>
            <a:off x="4038600" y="447675"/>
            <a:ext cx="2944556"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800">
                <a:solidFill>
                  <a:srgbClr val="93B3D7"/>
                </a:solidFill>
                <a:latin typeface="Calibri"/>
                <a:ea typeface="Calibri"/>
                <a:cs typeface="Calibri"/>
                <a:sym typeface="Calibri"/>
              </a:rPr>
              <a:t>Who and what do you need?</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5"/>
          <p:cNvSpPr txBox="1"/>
          <p:nvPr/>
        </p:nvSpPr>
        <p:spPr>
          <a:xfrm>
            <a:off x="3505200" y="2581275"/>
            <a:ext cx="4239956" cy="848309"/>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5400">
                <a:solidFill>
                  <a:schemeClr val="lt1"/>
                </a:solidFill>
                <a:latin typeface="Trebuchet MS"/>
                <a:ea typeface="Trebuchet MS"/>
                <a:cs typeface="Trebuchet MS"/>
                <a:sym typeface="Trebuchet MS"/>
              </a:rPr>
              <a:t>HOW MUCH?</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16"/>
          <p:cNvSpPr txBox="1"/>
          <p:nvPr/>
        </p:nvSpPr>
        <p:spPr>
          <a:xfrm>
            <a:off x="4204623" y="219075"/>
            <a:ext cx="2944557" cy="386644"/>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2400">
                <a:solidFill>
                  <a:srgbClr val="006ED5"/>
                </a:solidFill>
                <a:latin typeface="Trebuchet MS"/>
                <a:ea typeface="Trebuchet MS"/>
                <a:cs typeface="Trebuchet MS"/>
                <a:sym typeface="Trebuchet MS"/>
              </a:rPr>
              <a:t>HOW MUCH?</a:t>
            </a:r>
            <a:endParaRPr/>
          </a:p>
        </p:txBody>
      </p:sp>
      <p:grpSp>
        <p:nvGrpSpPr>
          <p:cNvPr id="179" name="Google Shape;179;p16"/>
          <p:cNvGrpSpPr/>
          <p:nvPr/>
        </p:nvGrpSpPr>
        <p:grpSpPr>
          <a:xfrm>
            <a:off x="551138" y="955505"/>
            <a:ext cx="10251528" cy="4740563"/>
            <a:chOff x="1395412" y="2176462"/>
            <a:chExt cx="2752725" cy="2400300"/>
          </a:xfrm>
        </p:grpSpPr>
        <p:sp>
          <p:nvSpPr>
            <p:cNvPr id="180" name="Google Shape;180;p16"/>
            <p:cNvSpPr/>
            <p:nvPr/>
          </p:nvSpPr>
          <p:spPr>
            <a:xfrm>
              <a:off x="1395412" y="2176462"/>
              <a:ext cx="2752725" cy="2400300"/>
            </a:xfrm>
            <a:custGeom>
              <a:rect b="b" l="l" r="r" t="t"/>
              <a:pathLst>
                <a:path extrusionOk="0" h="2400300" w="2752725">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cap="flat" cmpd="sng" w="38100">
              <a:solidFill>
                <a:srgbClr val="00803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sp>
          <p:nvSpPr>
            <p:cNvPr id="181" name="Google Shape;181;p16"/>
            <p:cNvSpPr/>
            <p:nvPr/>
          </p:nvSpPr>
          <p:spPr>
            <a:xfrm>
              <a:off x="1395412" y="2176462"/>
              <a:ext cx="2752725" cy="2400300"/>
            </a:xfrm>
            <a:custGeom>
              <a:rect b="b" l="l" r="r" t="t"/>
              <a:pathLst>
                <a:path extrusionOk="0" h="2400300" w="2752725">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cap="flat" cmpd="sng" w="38100">
              <a:solidFill>
                <a:srgbClr val="00803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600">
                <a:solidFill>
                  <a:schemeClr val="dk1"/>
                </a:solidFill>
                <a:latin typeface="Calibri"/>
                <a:ea typeface="Calibri"/>
                <a:cs typeface="Calibri"/>
                <a:sym typeface="Calibri"/>
              </a:endParaRPr>
            </a:p>
          </p:txBody>
        </p:sp>
      </p:grpSp>
      <p:sp>
        <p:nvSpPr>
          <p:cNvPr id="182" name="Google Shape;182;p16"/>
          <p:cNvSpPr txBox="1"/>
          <p:nvPr/>
        </p:nvSpPr>
        <p:spPr>
          <a:xfrm>
            <a:off x="762000" y="1191577"/>
            <a:ext cx="9735866" cy="4262705"/>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ES" sz="1600">
                <a:solidFill>
                  <a:schemeClr val="dk1"/>
                </a:solidFill>
                <a:latin typeface="Calibri"/>
                <a:ea typeface="Calibri"/>
                <a:cs typeface="Calibri"/>
                <a:sym typeface="Calibri"/>
              </a:rPr>
              <a:t>In this part of the pitch you should explain the costs you will have to incur in order to offer your product or service as well as the benefits you expect to obtain.</a:t>
            </a:r>
            <a:endParaRPr/>
          </a:p>
          <a:p>
            <a:pPr indent="0" lvl="0" marL="0" marR="0" rtl="0" algn="just">
              <a:spcBef>
                <a:spcPts val="300"/>
              </a:spcBef>
              <a:spcAft>
                <a:spcPts val="0"/>
              </a:spcAft>
              <a:buNone/>
            </a:pPr>
            <a:r>
              <a:t/>
            </a:r>
            <a:endParaRPr sz="16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600">
                <a:solidFill>
                  <a:schemeClr val="dk1"/>
                </a:solidFill>
                <a:latin typeface="Calibri"/>
                <a:ea typeface="Calibri"/>
                <a:cs typeface="Calibri"/>
                <a:sym typeface="Calibri"/>
              </a:rPr>
              <a:t>The cost structure refers to the expenses that a business incurs in order to operate and generate revenue. Understanding the cost structure is important for businesses as it helps them to identify areas where they can reduce costs and increase profitability. The cost structure can be divided into two main categories: </a:t>
            </a:r>
            <a:r>
              <a:rPr b="1" lang="es-ES" sz="1600">
                <a:solidFill>
                  <a:schemeClr val="dk1"/>
                </a:solidFill>
                <a:latin typeface="Calibri"/>
                <a:ea typeface="Calibri"/>
                <a:cs typeface="Calibri"/>
                <a:sym typeface="Calibri"/>
              </a:rPr>
              <a:t>fixed costs</a:t>
            </a:r>
            <a:r>
              <a:rPr lang="es-ES" sz="1600">
                <a:solidFill>
                  <a:schemeClr val="dk1"/>
                </a:solidFill>
                <a:latin typeface="Calibri"/>
                <a:ea typeface="Calibri"/>
                <a:cs typeface="Calibri"/>
                <a:sym typeface="Calibri"/>
              </a:rPr>
              <a:t> and </a:t>
            </a:r>
            <a:r>
              <a:rPr b="1" lang="es-ES" sz="1600">
                <a:solidFill>
                  <a:schemeClr val="dk1"/>
                </a:solidFill>
                <a:latin typeface="Calibri"/>
                <a:ea typeface="Calibri"/>
                <a:cs typeface="Calibri"/>
                <a:sym typeface="Calibri"/>
              </a:rPr>
              <a:t>variable costs</a:t>
            </a:r>
            <a:r>
              <a:rPr lang="es-ES" sz="1600">
                <a:solidFill>
                  <a:schemeClr val="dk1"/>
                </a:solidFill>
                <a:latin typeface="Calibri"/>
                <a:ea typeface="Calibri"/>
                <a:cs typeface="Calibri"/>
                <a:sym typeface="Calibri"/>
              </a:rPr>
              <a:t>.</a:t>
            </a:r>
            <a:endParaRPr/>
          </a:p>
          <a:p>
            <a:pPr indent="0" lvl="0" marL="0" marR="0" rtl="0" algn="just">
              <a:spcBef>
                <a:spcPts val="300"/>
              </a:spcBef>
              <a:spcAft>
                <a:spcPts val="0"/>
              </a:spcAft>
              <a:buNone/>
            </a:pPr>
            <a:r>
              <a:t/>
            </a:r>
            <a:endParaRPr sz="1600">
              <a:solidFill>
                <a:schemeClr val="dk1"/>
              </a:solidFill>
              <a:latin typeface="Calibri"/>
              <a:ea typeface="Calibri"/>
              <a:cs typeface="Calibri"/>
              <a:sym typeface="Calibri"/>
            </a:endParaRPr>
          </a:p>
          <a:p>
            <a:pPr indent="-342900" lvl="0" marL="342900" marR="0" rtl="0" algn="just">
              <a:spcBef>
                <a:spcPts val="300"/>
              </a:spcBef>
              <a:spcAft>
                <a:spcPts val="0"/>
              </a:spcAft>
              <a:buClr>
                <a:schemeClr val="dk1"/>
              </a:buClr>
              <a:buSzPts val="1600"/>
              <a:buFont typeface="Noto Sans Symbols"/>
              <a:buChar char="∙"/>
            </a:pPr>
            <a:r>
              <a:rPr lang="es-ES" sz="1600">
                <a:solidFill>
                  <a:schemeClr val="dk1"/>
                </a:solidFill>
                <a:latin typeface="Calibri"/>
                <a:ea typeface="Calibri"/>
                <a:cs typeface="Calibri"/>
                <a:sym typeface="Calibri"/>
              </a:rPr>
              <a:t>FIXED costs: these are costs that do not change regardless of the volume of goods or services produced. Examples of fixed costs include rent, salaries, insurance, and equipment maintenance. These costs are usually incurred </a:t>
            </a:r>
            <a:r>
              <a:rPr i="1" lang="es-ES" sz="1600">
                <a:solidFill>
                  <a:schemeClr val="dk1"/>
                </a:solidFill>
                <a:latin typeface="Calibri"/>
                <a:ea typeface="Calibri"/>
                <a:cs typeface="Calibri"/>
                <a:sym typeface="Calibri"/>
              </a:rPr>
              <a:t>on a regular basis</a:t>
            </a:r>
            <a:r>
              <a:rPr lang="es-ES" sz="1600">
                <a:solidFill>
                  <a:schemeClr val="dk1"/>
                </a:solidFill>
                <a:latin typeface="Calibri"/>
                <a:ea typeface="Calibri"/>
                <a:cs typeface="Calibri"/>
                <a:sym typeface="Calibri"/>
              </a:rPr>
              <a:t>, and businesses must pay them regardless of whether or not they are generating revenue;</a:t>
            </a:r>
            <a:endParaRPr/>
          </a:p>
          <a:p>
            <a:pPr indent="-241300" lvl="0" marL="342900" marR="0" rtl="0" algn="just">
              <a:spcBef>
                <a:spcPts val="300"/>
              </a:spcBef>
              <a:spcAft>
                <a:spcPts val="0"/>
              </a:spcAft>
              <a:buClr>
                <a:schemeClr val="dk1"/>
              </a:buClr>
              <a:buSzPts val="1600"/>
              <a:buFont typeface="Noto Sans Symbols"/>
              <a:buNone/>
            </a:pPr>
            <a:r>
              <a:t/>
            </a:r>
            <a:endParaRPr sz="1600">
              <a:solidFill>
                <a:schemeClr val="dk1"/>
              </a:solidFill>
              <a:latin typeface="Calibri"/>
              <a:ea typeface="Calibri"/>
              <a:cs typeface="Calibri"/>
              <a:sym typeface="Calibri"/>
            </a:endParaRPr>
          </a:p>
          <a:p>
            <a:pPr indent="-342900" lvl="0" marL="342900" marR="0" rtl="0" algn="just">
              <a:spcBef>
                <a:spcPts val="300"/>
              </a:spcBef>
              <a:spcAft>
                <a:spcPts val="0"/>
              </a:spcAft>
              <a:buClr>
                <a:schemeClr val="dk1"/>
              </a:buClr>
              <a:buSzPts val="1600"/>
              <a:buFont typeface="Noto Sans Symbols"/>
              <a:buChar char="∙"/>
            </a:pPr>
            <a:r>
              <a:rPr lang="es-ES" sz="1600">
                <a:solidFill>
                  <a:schemeClr val="dk1"/>
                </a:solidFill>
                <a:latin typeface="Calibri"/>
                <a:ea typeface="Calibri"/>
                <a:cs typeface="Calibri"/>
                <a:sym typeface="Calibri"/>
              </a:rPr>
              <a:t>VARIABLE costs: these are costs that vary depending on the volume of goods or services produced. Examples of variable costs include raw materials, production costs, and sales commissions. These costs </a:t>
            </a:r>
            <a:r>
              <a:rPr i="1" lang="es-ES" sz="1600">
                <a:solidFill>
                  <a:schemeClr val="dk1"/>
                </a:solidFill>
                <a:latin typeface="Calibri"/>
                <a:ea typeface="Calibri"/>
                <a:cs typeface="Calibri"/>
                <a:sym typeface="Calibri"/>
              </a:rPr>
              <a:t>increase or decrease in direct proportion to the level of production or sales</a:t>
            </a:r>
            <a:r>
              <a:rPr lang="es-ES" sz="16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p:txBody>
      </p:sp>
      <p:sp>
        <p:nvSpPr>
          <p:cNvPr id="183" name="Google Shape;183;p16"/>
          <p:cNvSpPr txBox="1"/>
          <p:nvPr/>
        </p:nvSpPr>
        <p:spPr>
          <a:xfrm>
            <a:off x="4157655" y="498559"/>
            <a:ext cx="2944556"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600">
                <a:solidFill>
                  <a:srgbClr val="93B3D7"/>
                </a:solidFill>
                <a:latin typeface="Calibri"/>
                <a:ea typeface="Calibri"/>
                <a:cs typeface="Calibri"/>
                <a:sym typeface="Calibri"/>
              </a:rPr>
              <a:t>Costs and Revenues</a:t>
            </a:r>
            <a:endParaRPr sz="1600">
              <a:solidFill>
                <a:srgbClr val="93B3D7"/>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7"/>
          <p:cNvSpPr txBox="1"/>
          <p:nvPr/>
        </p:nvSpPr>
        <p:spPr>
          <a:xfrm>
            <a:off x="3702705" y="340843"/>
            <a:ext cx="3885340" cy="563616"/>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3550">
                <a:solidFill>
                  <a:srgbClr val="006ED5"/>
                </a:solidFill>
                <a:latin typeface="Trebuchet MS"/>
                <a:ea typeface="Trebuchet MS"/>
                <a:cs typeface="Trebuchet MS"/>
                <a:sym typeface="Trebuchet MS"/>
              </a:rPr>
              <a:t>HOW MUCH?</a:t>
            </a:r>
            <a:endParaRPr/>
          </a:p>
        </p:txBody>
      </p:sp>
      <p:sp>
        <p:nvSpPr>
          <p:cNvPr id="189" name="Google Shape;189;p17"/>
          <p:cNvSpPr txBox="1"/>
          <p:nvPr/>
        </p:nvSpPr>
        <p:spPr>
          <a:xfrm>
            <a:off x="2508809" y="3877007"/>
            <a:ext cx="2345806" cy="227936"/>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s-ES" sz="1400">
                <a:solidFill>
                  <a:srgbClr val="B19400"/>
                </a:solidFill>
                <a:latin typeface="Trebuchet MS"/>
                <a:ea typeface="Trebuchet MS"/>
                <a:cs typeface="Trebuchet MS"/>
                <a:sym typeface="Trebuchet MS"/>
              </a:rPr>
              <a:t>Cost structure</a:t>
            </a:r>
            <a:endParaRPr sz="1400">
              <a:solidFill>
                <a:schemeClr val="dk1"/>
              </a:solidFill>
              <a:latin typeface="Trebuchet MS"/>
              <a:ea typeface="Trebuchet MS"/>
              <a:cs typeface="Trebuchet MS"/>
              <a:sym typeface="Trebuchet MS"/>
            </a:endParaRPr>
          </a:p>
        </p:txBody>
      </p:sp>
      <p:sp>
        <p:nvSpPr>
          <p:cNvPr id="190" name="Google Shape;190;p17"/>
          <p:cNvSpPr txBox="1"/>
          <p:nvPr/>
        </p:nvSpPr>
        <p:spPr>
          <a:xfrm>
            <a:off x="2438400" y="4180671"/>
            <a:ext cx="3588620" cy="954107"/>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How much does it cost to make your product or provide your service?</a:t>
            </a:r>
            <a:endParaRPr/>
          </a:p>
          <a:p>
            <a:pPr indent="-285750" lvl="0" marL="285750" marR="0" rtl="0" algn="l">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What are the fixed and variable costs?</a:t>
            </a:r>
            <a:endParaRPr/>
          </a:p>
          <a:p>
            <a:pPr indent="-285750" lvl="0" marL="285750" marR="0" rtl="0" algn="l">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How do you plan to finance your business?</a:t>
            </a:r>
            <a:endParaRPr/>
          </a:p>
        </p:txBody>
      </p:sp>
      <p:sp>
        <p:nvSpPr>
          <p:cNvPr id="191" name="Google Shape;191;p17"/>
          <p:cNvSpPr txBox="1"/>
          <p:nvPr/>
        </p:nvSpPr>
        <p:spPr>
          <a:xfrm>
            <a:off x="6096000" y="4180671"/>
            <a:ext cx="3675554" cy="738664"/>
          </a:xfrm>
          <a:prstGeom prst="rect">
            <a:avLst/>
          </a:prstGeom>
          <a:noFill/>
          <a:ln>
            <a:noFill/>
          </a:ln>
        </p:spPr>
        <p:txBody>
          <a:bodyPr anchorCtr="0" anchor="t" bIns="45700" lIns="91425" spcFirstLastPara="1" rIns="91425" wrap="square" tIns="45700">
            <a:spAutoFit/>
          </a:bodyPr>
          <a:lstStyle/>
          <a:p>
            <a:pPr indent="-285750" lvl="0" marL="285750" marR="0" rtl="0" algn="l">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How do you plan to make money?</a:t>
            </a:r>
            <a:endParaRPr/>
          </a:p>
          <a:p>
            <a:pPr indent="-285750" lvl="0" marL="285750" marR="0" rtl="0" algn="l">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What is your revenue model based on?</a:t>
            </a:r>
            <a:endParaRPr/>
          </a:p>
          <a:p>
            <a:pPr indent="-285750" lvl="0" marL="285750" marR="0" rtl="0" algn="l">
              <a:spcBef>
                <a:spcPts val="0"/>
              </a:spcBef>
              <a:spcAft>
                <a:spcPts val="0"/>
              </a:spcAft>
              <a:buClr>
                <a:schemeClr val="dk1"/>
              </a:buClr>
              <a:buSzPts val="1400"/>
              <a:buFont typeface="Arial"/>
              <a:buChar char="•"/>
            </a:pPr>
            <a:r>
              <a:rPr lang="es-ES" sz="1400">
                <a:solidFill>
                  <a:schemeClr val="dk1"/>
                </a:solidFill>
                <a:latin typeface="Calibri"/>
                <a:ea typeface="Calibri"/>
                <a:cs typeface="Calibri"/>
                <a:sym typeface="Calibri"/>
              </a:rPr>
              <a:t>How much money do you plan to earn?</a:t>
            </a:r>
            <a:endParaRPr/>
          </a:p>
        </p:txBody>
      </p:sp>
      <p:sp>
        <p:nvSpPr>
          <p:cNvPr id="192" name="Google Shape;192;p17"/>
          <p:cNvSpPr txBox="1"/>
          <p:nvPr/>
        </p:nvSpPr>
        <p:spPr>
          <a:xfrm>
            <a:off x="4173097" y="820138"/>
            <a:ext cx="2944556"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600">
                <a:solidFill>
                  <a:srgbClr val="93B3D7"/>
                </a:solidFill>
                <a:latin typeface="Calibri"/>
                <a:ea typeface="Calibri"/>
                <a:cs typeface="Calibri"/>
                <a:sym typeface="Calibri"/>
              </a:rPr>
              <a:t>Costs and Revenues</a:t>
            </a:r>
            <a:endParaRPr sz="1600">
              <a:solidFill>
                <a:srgbClr val="93B3D7"/>
              </a:solidFill>
              <a:latin typeface="Calibri"/>
              <a:ea typeface="Calibri"/>
              <a:cs typeface="Calibri"/>
              <a:sym typeface="Calibri"/>
            </a:endParaRPr>
          </a:p>
        </p:txBody>
      </p:sp>
      <p:sp>
        <p:nvSpPr>
          <p:cNvPr id="193" name="Google Shape;193;p17"/>
          <p:cNvSpPr txBox="1"/>
          <p:nvPr/>
        </p:nvSpPr>
        <p:spPr>
          <a:xfrm>
            <a:off x="6184726" y="3876675"/>
            <a:ext cx="2503804" cy="228268"/>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b="1" lang="es-ES" sz="1400">
                <a:solidFill>
                  <a:srgbClr val="008036"/>
                </a:solidFill>
                <a:latin typeface="Trebuchet MS"/>
                <a:ea typeface="Trebuchet MS"/>
                <a:cs typeface="Trebuchet MS"/>
                <a:sym typeface="Trebuchet MS"/>
              </a:rPr>
              <a:t>Revenue sources</a:t>
            </a:r>
            <a:endParaRPr sz="1400">
              <a:solidFill>
                <a:srgbClr val="008036"/>
              </a:solidFill>
              <a:latin typeface="Trebuchet MS"/>
              <a:ea typeface="Trebuchet MS"/>
              <a:cs typeface="Trebuchet MS"/>
              <a:sym typeface="Trebuchet MS"/>
            </a:endParaRPr>
          </a:p>
        </p:txBody>
      </p:sp>
      <p:sp>
        <p:nvSpPr>
          <p:cNvPr id="194" name="Google Shape;194;p17"/>
          <p:cNvSpPr/>
          <p:nvPr/>
        </p:nvSpPr>
        <p:spPr>
          <a:xfrm>
            <a:off x="2498013" y="1419225"/>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95" name="Google Shape;195;p17"/>
          <p:cNvPicPr preferRelativeResize="0"/>
          <p:nvPr/>
        </p:nvPicPr>
        <p:blipFill rotWithShape="1">
          <a:blip r:embed="rId3">
            <a:alphaModFix/>
          </a:blip>
          <a:srcRect b="0" l="0" r="0" t="0"/>
          <a:stretch/>
        </p:blipFill>
        <p:spPr>
          <a:xfrm>
            <a:off x="2726613" y="1613802"/>
            <a:ext cx="1917700" cy="1958073"/>
          </a:xfrm>
          <a:prstGeom prst="rect">
            <a:avLst/>
          </a:prstGeom>
          <a:noFill/>
          <a:ln>
            <a:noFill/>
          </a:ln>
        </p:spPr>
      </p:pic>
      <p:sp>
        <p:nvSpPr>
          <p:cNvPr id="196" name="Google Shape;196;p17"/>
          <p:cNvSpPr/>
          <p:nvPr/>
        </p:nvSpPr>
        <p:spPr>
          <a:xfrm>
            <a:off x="6190324" y="1428751"/>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197" name="Google Shape;197;p17"/>
          <p:cNvPicPr preferRelativeResize="0"/>
          <p:nvPr/>
        </p:nvPicPr>
        <p:blipFill rotWithShape="1">
          <a:blip r:embed="rId4">
            <a:alphaModFix/>
          </a:blip>
          <a:srcRect b="0" l="0" r="0" t="0"/>
          <a:stretch/>
        </p:blipFill>
        <p:spPr>
          <a:xfrm flipH="1">
            <a:off x="6402530" y="1637987"/>
            <a:ext cx="1958074" cy="1958074"/>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8"/>
          <p:cNvSpPr txBox="1"/>
          <p:nvPr/>
        </p:nvSpPr>
        <p:spPr>
          <a:xfrm>
            <a:off x="3989642" y="219075"/>
            <a:ext cx="2944557" cy="294311"/>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1800">
                <a:solidFill>
                  <a:srgbClr val="006ED5"/>
                </a:solidFill>
                <a:latin typeface="Trebuchet MS"/>
                <a:ea typeface="Trebuchet MS"/>
                <a:cs typeface="Trebuchet MS"/>
                <a:sym typeface="Trebuchet MS"/>
              </a:rPr>
              <a:t>HOW MUCH?</a:t>
            </a:r>
            <a:endParaRPr/>
          </a:p>
        </p:txBody>
      </p:sp>
      <p:sp>
        <p:nvSpPr>
          <p:cNvPr id="203" name="Google Shape;203;p18"/>
          <p:cNvSpPr txBox="1"/>
          <p:nvPr/>
        </p:nvSpPr>
        <p:spPr>
          <a:xfrm>
            <a:off x="4075181" y="427725"/>
            <a:ext cx="2944556"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600">
                <a:solidFill>
                  <a:srgbClr val="93B3D7"/>
                </a:solidFill>
                <a:latin typeface="Calibri"/>
                <a:ea typeface="Calibri"/>
                <a:cs typeface="Calibri"/>
                <a:sym typeface="Calibri"/>
              </a:rPr>
              <a:t>Costs and Revenues</a:t>
            </a:r>
            <a:endParaRPr sz="1600">
              <a:solidFill>
                <a:srgbClr val="93B3D7"/>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19"/>
          <p:cNvSpPr txBox="1"/>
          <p:nvPr/>
        </p:nvSpPr>
        <p:spPr>
          <a:xfrm>
            <a:off x="3702705" y="340843"/>
            <a:ext cx="3885340" cy="563616"/>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3550">
                <a:solidFill>
                  <a:srgbClr val="FFBF5B"/>
                </a:solidFill>
                <a:latin typeface="Trebuchet MS"/>
                <a:ea typeface="Trebuchet MS"/>
                <a:cs typeface="Trebuchet MS"/>
                <a:sym typeface="Trebuchet MS"/>
              </a:rPr>
              <a:t>THE TEAM</a:t>
            </a:r>
            <a:endParaRPr b="1" i="0" sz="3550">
              <a:solidFill>
                <a:srgbClr val="FFBF5B"/>
              </a:solidFill>
              <a:latin typeface="Trebuchet MS"/>
              <a:ea typeface="Trebuchet MS"/>
              <a:cs typeface="Trebuchet MS"/>
              <a:sym typeface="Trebuchet MS"/>
            </a:endParaRPr>
          </a:p>
        </p:txBody>
      </p:sp>
      <p:sp>
        <p:nvSpPr>
          <p:cNvPr id="209" name="Google Shape;209;p19"/>
          <p:cNvSpPr txBox="1"/>
          <p:nvPr/>
        </p:nvSpPr>
        <p:spPr>
          <a:xfrm>
            <a:off x="1726545" y="3279093"/>
            <a:ext cx="141670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400">
                <a:solidFill>
                  <a:srgbClr val="FF0000"/>
                </a:solidFill>
                <a:latin typeface="Calibri"/>
                <a:ea typeface="Calibri"/>
                <a:cs typeface="Calibri"/>
                <a:sym typeface="Calibri"/>
              </a:rPr>
              <a:t>Name</a:t>
            </a:r>
            <a:endParaRPr b="1" sz="1400">
              <a:solidFill>
                <a:srgbClr val="FF0000"/>
              </a:solidFill>
              <a:latin typeface="Calibri"/>
              <a:ea typeface="Calibri"/>
              <a:cs typeface="Calibri"/>
              <a:sym typeface="Calibri"/>
            </a:endParaRPr>
          </a:p>
        </p:txBody>
      </p:sp>
      <p:sp>
        <p:nvSpPr>
          <p:cNvPr id="210" name="Google Shape;210;p19"/>
          <p:cNvSpPr txBox="1"/>
          <p:nvPr/>
        </p:nvSpPr>
        <p:spPr>
          <a:xfrm>
            <a:off x="1516994" y="3586870"/>
            <a:ext cx="1835806"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400">
                <a:solidFill>
                  <a:srgbClr val="004AAE"/>
                </a:solidFill>
                <a:latin typeface="Calibri"/>
                <a:ea typeface="Calibri"/>
                <a:cs typeface="Calibri"/>
                <a:sym typeface="Calibri"/>
              </a:rPr>
              <a:t>Role in the project</a:t>
            </a:r>
            <a:endParaRPr b="1" sz="1400">
              <a:solidFill>
                <a:srgbClr val="004AAE"/>
              </a:solidFill>
              <a:latin typeface="Calibri"/>
              <a:ea typeface="Calibri"/>
              <a:cs typeface="Calibri"/>
              <a:sym typeface="Calibri"/>
            </a:endParaRPr>
          </a:p>
        </p:txBody>
      </p:sp>
      <p:sp>
        <p:nvSpPr>
          <p:cNvPr id="211" name="Google Shape;211;p19"/>
          <p:cNvSpPr txBox="1"/>
          <p:nvPr/>
        </p:nvSpPr>
        <p:spPr>
          <a:xfrm>
            <a:off x="1295400" y="3876675"/>
            <a:ext cx="2266951"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400">
                <a:solidFill>
                  <a:srgbClr val="008036"/>
                </a:solidFill>
                <a:latin typeface="Calibri"/>
                <a:ea typeface="Calibri"/>
                <a:cs typeface="Calibri"/>
                <a:sym typeface="Calibri"/>
              </a:rPr>
              <a:t>Experience and </a:t>
            </a:r>
            <a:r>
              <a:rPr lang="es-ES">
                <a:solidFill>
                  <a:srgbClr val="008036"/>
                </a:solidFill>
                <a:latin typeface="Calibri"/>
                <a:ea typeface="Calibri"/>
                <a:cs typeface="Calibri"/>
                <a:sym typeface="Calibri"/>
              </a:rPr>
              <a:t>strengths</a:t>
            </a:r>
            <a:endParaRPr sz="1400">
              <a:solidFill>
                <a:srgbClr val="008036"/>
              </a:solidFill>
              <a:latin typeface="Calibri"/>
              <a:ea typeface="Calibri"/>
              <a:cs typeface="Calibri"/>
              <a:sym typeface="Calibri"/>
            </a:endParaRPr>
          </a:p>
        </p:txBody>
      </p:sp>
      <p:pic>
        <p:nvPicPr>
          <p:cNvPr id="212" name="Google Shape;212;p19"/>
          <p:cNvPicPr preferRelativeResize="0"/>
          <p:nvPr/>
        </p:nvPicPr>
        <p:blipFill rotWithShape="1">
          <a:blip r:embed="rId3">
            <a:alphaModFix/>
          </a:blip>
          <a:srcRect b="0" l="0" r="0" t="0"/>
          <a:stretch/>
        </p:blipFill>
        <p:spPr>
          <a:xfrm>
            <a:off x="1726545" y="1846026"/>
            <a:ext cx="1416705" cy="1427860"/>
          </a:xfrm>
          <a:prstGeom prst="rect">
            <a:avLst/>
          </a:prstGeom>
          <a:noFill/>
          <a:ln>
            <a:noFill/>
          </a:ln>
        </p:spPr>
      </p:pic>
      <p:pic>
        <p:nvPicPr>
          <p:cNvPr id="213" name="Google Shape;213;p19"/>
          <p:cNvPicPr preferRelativeResize="0"/>
          <p:nvPr/>
        </p:nvPicPr>
        <p:blipFill rotWithShape="1">
          <a:blip r:embed="rId4">
            <a:alphaModFix/>
          </a:blip>
          <a:srcRect b="0" l="0" r="0" t="0"/>
          <a:stretch/>
        </p:blipFill>
        <p:spPr>
          <a:xfrm>
            <a:off x="7846855" y="1819275"/>
            <a:ext cx="1447798" cy="1470779"/>
          </a:xfrm>
          <a:prstGeom prst="rect">
            <a:avLst/>
          </a:prstGeom>
          <a:noFill/>
          <a:ln>
            <a:noFill/>
          </a:ln>
        </p:spPr>
      </p:pic>
      <p:pic>
        <p:nvPicPr>
          <p:cNvPr id="214" name="Google Shape;214;p19"/>
          <p:cNvPicPr preferRelativeResize="0"/>
          <p:nvPr/>
        </p:nvPicPr>
        <p:blipFill rotWithShape="1">
          <a:blip r:embed="rId5">
            <a:alphaModFix/>
          </a:blip>
          <a:srcRect b="0" l="0" r="0" t="0"/>
          <a:stretch/>
        </p:blipFill>
        <p:spPr>
          <a:xfrm>
            <a:off x="3718043" y="1819275"/>
            <a:ext cx="1451292" cy="1451292"/>
          </a:xfrm>
          <a:prstGeom prst="rect">
            <a:avLst/>
          </a:prstGeom>
          <a:noFill/>
          <a:ln>
            <a:noFill/>
          </a:ln>
        </p:spPr>
      </p:pic>
      <p:pic>
        <p:nvPicPr>
          <p:cNvPr id="215" name="Google Shape;215;p19"/>
          <p:cNvPicPr preferRelativeResize="0"/>
          <p:nvPr/>
        </p:nvPicPr>
        <p:blipFill rotWithShape="1">
          <a:blip r:embed="rId6">
            <a:alphaModFix/>
          </a:blip>
          <a:srcRect b="0" l="0" r="0" t="0"/>
          <a:stretch/>
        </p:blipFill>
        <p:spPr>
          <a:xfrm>
            <a:off x="5805376" y="1840457"/>
            <a:ext cx="1426618" cy="1426618"/>
          </a:xfrm>
          <a:prstGeom prst="rect">
            <a:avLst/>
          </a:prstGeom>
          <a:noFill/>
          <a:ln>
            <a:noFill/>
          </a:ln>
        </p:spPr>
      </p:pic>
      <p:sp>
        <p:nvSpPr>
          <p:cNvPr id="216" name="Google Shape;216;p19"/>
          <p:cNvSpPr txBox="1"/>
          <p:nvPr/>
        </p:nvSpPr>
        <p:spPr>
          <a:xfrm>
            <a:off x="3771982" y="3279093"/>
            <a:ext cx="141670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400">
                <a:solidFill>
                  <a:srgbClr val="FF0000"/>
                </a:solidFill>
                <a:latin typeface="Calibri"/>
                <a:ea typeface="Calibri"/>
                <a:cs typeface="Calibri"/>
                <a:sym typeface="Calibri"/>
              </a:rPr>
              <a:t>Name</a:t>
            </a:r>
            <a:endParaRPr b="1" sz="1400">
              <a:solidFill>
                <a:srgbClr val="FF0000"/>
              </a:solidFill>
              <a:latin typeface="Calibri"/>
              <a:ea typeface="Calibri"/>
              <a:cs typeface="Calibri"/>
              <a:sym typeface="Calibri"/>
            </a:endParaRPr>
          </a:p>
        </p:txBody>
      </p:sp>
      <p:sp>
        <p:nvSpPr>
          <p:cNvPr id="217" name="Google Shape;217;p19"/>
          <p:cNvSpPr txBox="1"/>
          <p:nvPr/>
        </p:nvSpPr>
        <p:spPr>
          <a:xfrm>
            <a:off x="3562431" y="3586870"/>
            <a:ext cx="1835806"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400">
                <a:solidFill>
                  <a:srgbClr val="004AAE"/>
                </a:solidFill>
                <a:latin typeface="Calibri"/>
                <a:ea typeface="Calibri"/>
                <a:cs typeface="Calibri"/>
                <a:sym typeface="Calibri"/>
              </a:rPr>
              <a:t>Role in the project</a:t>
            </a:r>
            <a:endParaRPr b="1" sz="1400">
              <a:solidFill>
                <a:srgbClr val="004AAE"/>
              </a:solidFill>
              <a:latin typeface="Calibri"/>
              <a:ea typeface="Calibri"/>
              <a:cs typeface="Calibri"/>
              <a:sym typeface="Calibri"/>
            </a:endParaRPr>
          </a:p>
        </p:txBody>
      </p:sp>
      <p:sp>
        <p:nvSpPr>
          <p:cNvPr id="218" name="Google Shape;218;p19"/>
          <p:cNvSpPr txBox="1"/>
          <p:nvPr/>
        </p:nvSpPr>
        <p:spPr>
          <a:xfrm>
            <a:off x="3340837" y="3876675"/>
            <a:ext cx="2266951"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400">
                <a:solidFill>
                  <a:srgbClr val="008036"/>
                </a:solidFill>
                <a:latin typeface="Calibri"/>
                <a:ea typeface="Calibri"/>
                <a:cs typeface="Calibri"/>
                <a:sym typeface="Calibri"/>
              </a:rPr>
              <a:t>Experience and </a:t>
            </a:r>
            <a:r>
              <a:rPr lang="es-ES">
                <a:solidFill>
                  <a:srgbClr val="008036"/>
                </a:solidFill>
                <a:latin typeface="Calibri"/>
                <a:ea typeface="Calibri"/>
                <a:cs typeface="Calibri"/>
                <a:sym typeface="Calibri"/>
              </a:rPr>
              <a:t>strengths</a:t>
            </a:r>
            <a:endParaRPr sz="1400">
              <a:solidFill>
                <a:srgbClr val="008036"/>
              </a:solidFill>
              <a:latin typeface="Calibri"/>
              <a:ea typeface="Calibri"/>
              <a:cs typeface="Calibri"/>
              <a:sym typeface="Calibri"/>
            </a:endParaRPr>
          </a:p>
        </p:txBody>
      </p:sp>
      <p:sp>
        <p:nvSpPr>
          <p:cNvPr id="219" name="Google Shape;219;p19"/>
          <p:cNvSpPr txBox="1"/>
          <p:nvPr/>
        </p:nvSpPr>
        <p:spPr>
          <a:xfrm>
            <a:off x="5817339" y="3280998"/>
            <a:ext cx="141670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400">
                <a:solidFill>
                  <a:srgbClr val="FF0000"/>
                </a:solidFill>
                <a:latin typeface="Calibri"/>
                <a:ea typeface="Calibri"/>
                <a:cs typeface="Calibri"/>
                <a:sym typeface="Calibri"/>
              </a:rPr>
              <a:t>Name</a:t>
            </a:r>
            <a:endParaRPr b="1" sz="1400">
              <a:solidFill>
                <a:srgbClr val="FF0000"/>
              </a:solidFill>
              <a:latin typeface="Calibri"/>
              <a:ea typeface="Calibri"/>
              <a:cs typeface="Calibri"/>
              <a:sym typeface="Calibri"/>
            </a:endParaRPr>
          </a:p>
        </p:txBody>
      </p:sp>
      <p:sp>
        <p:nvSpPr>
          <p:cNvPr id="220" name="Google Shape;220;p19"/>
          <p:cNvSpPr txBox="1"/>
          <p:nvPr/>
        </p:nvSpPr>
        <p:spPr>
          <a:xfrm>
            <a:off x="5607788" y="3588775"/>
            <a:ext cx="1835806"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400">
                <a:solidFill>
                  <a:srgbClr val="004AAE"/>
                </a:solidFill>
                <a:latin typeface="Calibri"/>
                <a:ea typeface="Calibri"/>
                <a:cs typeface="Calibri"/>
                <a:sym typeface="Calibri"/>
              </a:rPr>
              <a:t>Role in the project</a:t>
            </a:r>
            <a:endParaRPr b="1" sz="1400">
              <a:solidFill>
                <a:srgbClr val="004AAE"/>
              </a:solidFill>
              <a:latin typeface="Calibri"/>
              <a:ea typeface="Calibri"/>
              <a:cs typeface="Calibri"/>
              <a:sym typeface="Calibri"/>
            </a:endParaRPr>
          </a:p>
        </p:txBody>
      </p:sp>
      <p:sp>
        <p:nvSpPr>
          <p:cNvPr id="221" name="Google Shape;221;p19"/>
          <p:cNvSpPr txBox="1"/>
          <p:nvPr/>
        </p:nvSpPr>
        <p:spPr>
          <a:xfrm>
            <a:off x="5386194" y="3878580"/>
            <a:ext cx="2266951"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400">
                <a:solidFill>
                  <a:srgbClr val="008036"/>
                </a:solidFill>
                <a:latin typeface="Calibri"/>
                <a:ea typeface="Calibri"/>
                <a:cs typeface="Calibri"/>
                <a:sym typeface="Calibri"/>
              </a:rPr>
              <a:t>Experience and </a:t>
            </a:r>
            <a:r>
              <a:rPr lang="es-ES">
                <a:solidFill>
                  <a:srgbClr val="008036"/>
                </a:solidFill>
                <a:latin typeface="Calibri"/>
                <a:ea typeface="Calibri"/>
                <a:cs typeface="Calibri"/>
                <a:sym typeface="Calibri"/>
              </a:rPr>
              <a:t>strengths</a:t>
            </a:r>
            <a:endParaRPr sz="1400">
              <a:solidFill>
                <a:srgbClr val="008036"/>
              </a:solidFill>
              <a:latin typeface="Calibri"/>
              <a:ea typeface="Calibri"/>
              <a:cs typeface="Calibri"/>
              <a:sym typeface="Calibri"/>
            </a:endParaRPr>
          </a:p>
        </p:txBody>
      </p:sp>
      <p:sp>
        <p:nvSpPr>
          <p:cNvPr id="222" name="Google Shape;222;p19"/>
          <p:cNvSpPr txBox="1"/>
          <p:nvPr/>
        </p:nvSpPr>
        <p:spPr>
          <a:xfrm>
            <a:off x="7862776" y="3280998"/>
            <a:ext cx="1416705"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400">
                <a:solidFill>
                  <a:srgbClr val="FF0000"/>
                </a:solidFill>
                <a:latin typeface="Calibri"/>
                <a:ea typeface="Calibri"/>
                <a:cs typeface="Calibri"/>
                <a:sym typeface="Calibri"/>
              </a:rPr>
              <a:t>Name</a:t>
            </a:r>
            <a:endParaRPr b="1" sz="1400">
              <a:solidFill>
                <a:srgbClr val="FF0000"/>
              </a:solidFill>
              <a:latin typeface="Calibri"/>
              <a:ea typeface="Calibri"/>
              <a:cs typeface="Calibri"/>
              <a:sym typeface="Calibri"/>
            </a:endParaRPr>
          </a:p>
        </p:txBody>
      </p:sp>
      <p:sp>
        <p:nvSpPr>
          <p:cNvPr id="223" name="Google Shape;223;p19"/>
          <p:cNvSpPr txBox="1"/>
          <p:nvPr/>
        </p:nvSpPr>
        <p:spPr>
          <a:xfrm>
            <a:off x="7653225" y="3588775"/>
            <a:ext cx="1835806"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s-ES" sz="1400">
                <a:solidFill>
                  <a:srgbClr val="004AAE"/>
                </a:solidFill>
                <a:latin typeface="Calibri"/>
                <a:ea typeface="Calibri"/>
                <a:cs typeface="Calibri"/>
                <a:sym typeface="Calibri"/>
              </a:rPr>
              <a:t>Role in the project</a:t>
            </a:r>
            <a:endParaRPr b="1" sz="1400">
              <a:solidFill>
                <a:srgbClr val="004AAE"/>
              </a:solidFill>
              <a:latin typeface="Calibri"/>
              <a:ea typeface="Calibri"/>
              <a:cs typeface="Calibri"/>
              <a:sym typeface="Calibri"/>
            </a:endParaRPr>
          </a:p>
        </p:txBody>
      </p:sp>
      <p:sp>
        <p:nvSpPr>
          <p:cNvPr id="224" name="Google Shape;224;p19"/>
          <p:cNvSpPr txBox="1"/>
          <p:nvPr/>
        </p:nvSpPr>
        <p:spPr>
          <a:xfrm>
            <a:off x="7431631" y="3878580"/>
            <a:ext cx="2266951"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400">
                <a:solidFill>
                  <a:srgbClr val="008036"/>
                </a:solidFill>
                <a:latin typeface="Calibri"/>
                <a:ea typeface="Calibri"/>
                <a:cs typeface="Calibri"/>
                <a:sym typeface="Calibri"/>
              </a:rPr>
              <a:t>Experience and </a:t>
            </a:r>
            <a:r>
              <a:rPr lang="es-ES">
                <a:solidFill>
                  <a:srgbClr val="008036"/>
                </a:solidFill>
                <a:latin typeface="Calibri"/>
                <a:ea typeface="Calibri"/>
                <a:cs typeface="Calibri"/>
                <a:sym typeface="Calibri"/>
              </a:rPr>
              <a:t>strengths</a:t>
            </a:r>
            <a:endParaRPr sz="1400">
              <a:solidFill>
                <a:srgbClr val="008036"/>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2"/>
          <p:cNvSpPr txBox="1"/>
          <p:nvPr/>
        </p:nvSpPr>
        <p:spPr>
          <a:xfrm>
            <a:off x="3595020" y="795020"/>
            <a:ext cx="4239956" cy="563616"/>
          </a:xfrm>
          <a:prstGeom prst="rect">
            <a:avLst/>
          </a:prstGeom>
          <a:noFill/>
          <a:ln>
            <a:noFill/>
          </a:ln>
        </p:spPr>
        <p:txBody>
          <a:bodyPr anchorCtr="0" anchor="t" bIns="0" lIns="0" spcFirstLastPara="1" rIns="0" wrap="square" tIns="17125">
            <a:spAutoFit/>
          </a:bodyPr>
          <a:lstStyle/>
          <a:p>
            <a:pPr indent="0" lvl="0" marL="12700" marR="0" rtl="0" algn="l">
              <a:spcBef>
                <a:spcPts val="0"/>
              </a:spcBef>
              <a:spcAft>
                <a:spcPts val="0"/>
              </a:spcAft>
              <a:buNone/>
            </a:pPr>
            <a:r>
              <a:rPr b="1" i="0" lang="es-ES" sz="3550" u="none" cap="none" strike="noStrike">
                <a:solidFill>
                  <a:srgbClr val="FF0000"/>
                </a:solidFill>
                <a:latin typeface="Trebuchet MS"/>
                <a:ea typeface="Trebuchet MS"/>
                <a:cs typeface="Trebuchet MS"/>
                <a:sym typeface="Trebuchet MS"/>
              </a:rPr>
              <a:t>WHAT IS A PITCH?</a:t>
            </a:r>
            <a:endParaRPr/>
          </a:p>
        </p:txBody>
      </p:sp>
      <p:sp>
        <p:nvSpPr>
          <p:cNvPr id="50" name="Google Shape;50;p2"/>
          <p:cNvSpPr txBox="1"/>
          <p:nvPr/>
        </p:nvSpPr>
        <p:spPr>
          <a:xfrm>
            <a:off x="990600" y="1514475"/>
            <a:ext cx="9448800" cy="4093428"/>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b="0" i="0" lang="es-ES" sz="2000" u="none" cap="none" strike="noStrike">
                <a:solidFill>
                  <a:schemeClr val="dk1"/>
                </a:solidFill>
                <a:latin typeface="Calibri"/>
                <a:ea typeface="Calibri"/>
                <a:cs typeface="Calibri"/>
                <a:sym typeface="Calibri"/>
              </a:rPr>
              <a:t>A pitch is a special way to tell a story and </a:t>
            </a:r>
            <a:r>
              <a:rPr b="1" i="0" lang="es-ES" sz="2000" u="none" cap="none" strike="noStrike">
                <a:solidFill>
                  <a:schemeClr val="dk1"/>
                </a:solidFill>
                <a:latin typeface="Calibri"/>
                <a:ea typeface="Calibri"/>
                <a:cs typeface="Calibri"/>
                <a:sym typeface="Calibri"/>
              </a:rPr>
              <a:t>show your business idea to others </a:t>
            </a:r>
            <a:r>
              <a:rPr b="0" i="0" lang="es-ES" sz="2000" u="none" cap="none" strike="noStrike">
                <a:solidFill>
                  <a:schemeClr val="dk1"/>
                </a:solidFill>
                <a:latin typeface="Calibri"/>
                <a:ea typeface="Calibri"/>
                <a:cs typeface="Calibri"/>
                <a:sym typeface="Calibri"/>
              </a:rPr>
              <a:t>(like investors or potential partners). It helps you get </a:t>
            </a:r>
            <a:r>
              <a:rPr b="1" i="0" lang="es-ES" sz="2000" u="none" cap="none" strike="noStrike">
                <a:solidFill>
                  <a:schemeClr val="dk1"/>
                </a:solidFill>
                <a:latin typeface="Calibri"/>
                <a:ea typeface="Calibri"/>
                <a:cs typeface="Calibri"/>
                <a:sym typeface="Calibri"/>
              </a:rPr>
              <a:t>support and turn your dreams into reality. </a:t>
            </a:r>
            <a:endParaRPr b="1" i="0" sz="20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1" i="0" lang="es-ES" sz="2000" u="none" cap="none" strike="noStrike">
                <a:solidFill>
                  <a:schemeClr val="dk1"/>
                </a:solidFill>
                <a:latin typeface="Calibri"/>
                <a:ea typeface="Calibri"/>
                <a:cs typeface="Calibri"/>
                <a:sym typeface="Calibri"/>
              </a:rPr>
              <a:t> </a:t>
            </a:r>
            <a:endParaRPr b="1" i="0" sz="20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0" i="0" lang="es-ES" sz="2000" u="none" cap="none" strike="noStrike">
                <a:solidFill>
                  <a:schemeClr val="dk1"/>
                </a:solidFill>
                <a:latin typeface="Calibri"/>
                <a:ea typeface="Calibri"/>
                <a:cs typeface="Calibri"/>
                <a:sym typeface="Calibri"/>
              </a:rPr>
              <a:t>In your pitch, you'll talk about things like what problem your idea solves, how your idea is different from other similar things out there, and </a:t>
            </a:r>
            <a:r>
              <a:rPr b="1" i="0" lang="es-ES" sz="2000" u="none" cap="none" strike="noStrike">
                <a:solidFill>
                  <a:schemeClr val="dk1"/>
                </a:solidFill>
                <a:latin typeface="Calibri"/>
                <a:ea typeface="Calibri"/>
                <a:cs typeface="Calibri"/>
                <a:sym typeface="Calibri"/>
              </a:rPr>
              <a:t>how it can make people's lives better or easier.</a:t>
            </a:r>
            <a:endParaRPr b="1" i="0" sz="20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0" i="0" lang="es-ES" sz="2000" u="none" cap="none" strike="noStrike">
                <a:solidFill>
                  <a:schemeClr val="dk1"/>
                </a:solidFill>
                <a:latin typeface="Calibri"/>
                <a:ea typeface="Calibri"/>
                <a:cs typeface="Calibri"/>
                <a:sym typeface="Calibri"/>
              </a:rPr>
              <a:t> </a:t>
            </a:r>
            <a:endParaRPr b="0" i="0" sz="20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0" i="0" lang="es-ES" sz="2000" u="none" cap="none" strike="noStrike">
                <a:solidFill>
                  <a:schemeClr val="dk1"/>
                </a:solidFill>
                <a:latin typeface="Calibri"/>
                <a:ea typeface="Calibri"/>
                <a:cs typeface="Calibri"/>
                <a:sym typeface="Calibri"/>
              </a:rPr>
              <a:t>You might also talk about how you're going to make money from your idea and how it can grow and become even more amazing over time.</a:t>
            </a:r>
            <a:endParaRPr/>
          </a:p>
          <a:p>
            <a:pPr indent="0" lvl="0" marL="0" marR="0" rtl="0" algn="just">
              <a:spcBef>
                <a:spcPts val="0"/>
              </a:spcBef>
              <a:spcAft>
                <a:spcPts val="0"/>
              </a:spcAft>
              <a:buNone/>
            </a:pPr>
            <a:r>
              <a:t/>
            </a:r>
            <a:endParaRPr b="0" i="0" sz="20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rPr b="0" i="0" lang="es-ES" sz="2000" u="none" cap="none" strike="noStrike">
                <a:solidFill>
                  <a:schemeClr val="dk1"/>
                </a:solidFill>
                <a:latin typeface="Calibri"/>
                <a:ea typeface="Calibri"/>
                <a:cs typeface="Calibri"/>
                <a:sym typeface="Calibri"/>
              </a:rPr>
              <a:t>As a summary you will have to be able to answer the following questions about your business idea: WHAT?; WHO?; HOW? and HOW MUCH?</a:t>
            </a:r>
            <a:endParaRPr b="0" i="0" sz="2000" u="none" cap="none" strike="noStrike">
              <a:solidFill>
                <a:schemeClr val="dk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0"/>
          <p:cNvSpPr txBox="1"/>
          <p:nvPr/>
        </p:nvSpPr>
        <p:spPr>
          <a:xfrm>
            <a:off x="1375866" y="455834"/>
            <a:ext cx="8678267" cy="537327"/>
          </a:xfrm>
          <a:prstGeom prst="rect">
            <a:avLst/>
          </a:prstGeom>
          <a:noFill/>
          <a:ln>
            <a:noFill/>
          </a:ln>
        </p:spPr>
        <p:txBody>
          <a:bodyPr anchorCtr="0" anchor="t" bIns="0" lIns="0" spcFirstLastPara="1" rIns="0" wrap="square" tIns="0">
            <a:spAutoFit/>
          </a:bodyPr>
          <a:lstStyle/>
          <a:p>
            <a:pPr indent="0" lvl="0" marL="12700" marR="5080" rtl="0" algn="ctr">
              <a:lnSpc>
                <a:spcPct val="150000"/>
              </a:lnSpc>
              <a:spcBef>
                <a:spcPts val="0"/>
              </a:spcBef>
              <a:spcAft>
                <a:spcPts val="0"/>
              </a:spcAft>
              <a:buNone/>
            </a:pPr>
            <a:r>
              <a:rPr b="1" i="0" lang="es-ES" sz="3000">
                <a:solidFill>
                  <a:srgbClr val="006ED5"/>
                </a:solidFill>
                <a:latin typeface="Trebuchet MS"/>
                <a:ea typeface="Trebuchet MS"/>
                <a:cs typeface="Trebuchet MS"/>
                <a:sym typeface="Trebuchet MS"/>
              </a:rPr>
              <a:t>Rubric for evaluating student’s pitches</a:t>
            </a:r>
            <a:endParaRPr b="1" i="0" sz="3000">
              <a:solidFill>
                <a:srgbClr val="006ED5"/>
              </a:solidFill>
              <a:latin typeface="Trebuchet MS"/>
              <a:ea typeface="Trebuchet MS"/>
              <a:cs typeface="Trebuchet MS"/>
              <a:sym typeface="Trebuchet MS"/>
            </a:endParaRPr>
          </a:p>
        </p:txBody>
      </p:sp>
      <p:sp>
        <p:nvSpPr>
          <p:cNvPr id="230" name="Google Shape;230;p20"/>
          <p:cNvSpPr txBox="1"/>
          <p:nvPr/>
        </p:nvSpPr>
        <p:spPr>
          <a:xfrm>
            <a:off x="1295400" y="2415651"/>
            <a:ext cx="4495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Calibri"/>
                <a:ea typeface="Calibri"/>
                <a:cs typeface="Calibri"/>
                <a:sym typeface="Calibri"/>
              </a:rPr>
              <a:t>Clear and well-structured presentation</a:t>
            </a:r>
            <a:endParaRPr sz="1800">
              <a:solidFill>
                <a:schemeClr val="dk1"/>
              </a:solidFill>
              <a:latin typeface="Calibri"/>
              <a:ea typeface="Calibri"/>
              <a:cs typeface="Calibri"/>
              <a:sym typeface="Calibri"/>
            </a:endParaRPr>
          </a:p>
        </p:txBody>
      </p:sp>
      <p:pic>
        <p:nvPicPr>
          <p:cNvPr id="231" name="Google Shape;231;p20"/>
          <p:cNvPicPr preferRelativeResize="0"/>
          <p:nvPr/>
        </p:nvPicPr>
        <p:blipFill rotWithShape="1">
          <a:blip r:embed="rId3">
            <a:alphaModFix/>
          </a:blip>
          <a:srcRect b="0" l="0" r="0" t="0"/>
          <a:stretch/>
        </p:blipFill>
        <p:spPr>
          <a:xfrm>
            <a:off x="7334250" y="3615632"/>
            <a:ext cx="2286000" cy="495637"/>
          </a:xfrm>
          <a:prstGeom prst="rect">
            <a:avLst/>
          </a:prstGeom>
          <a:noFill/>
          <a:ln>
            <a:noFill/>
          </a:ln>
        </p:spPr>
      </p:pic>
      <p:pic>
        <p:nvPicPr>
          <p:cNvPr id="232" name="Google Shape;232;p20"/>
          <p:cNvPicPr preferRelativeResize="0"/>
          <p:nvPr/>
        </p:nvPicPr>
        <p:blipFill rotWithShape="1">
          <a:blip r:embed="rId4">
            <a:alphaModFix/>
          </a:blip>
          <a:srcRect b="0" l="0" r="0" t="0"/>
          <a:stretch/>
        </p:blipFill>
        <p:spPr>
          <a:xfrm>
            <a:off x="7319010" y="3018998"/>
            <a:ext cx="2286000" cy="453172"/>
          </a:xfrm>
          <a:prstGeom prst="rect">
            <a:avLst/>
          </a:prstGeom>
          <a:noFill/>
          <a:ln>
            <a:noFill/>
          </a:ln>
        </p:spPr>
      </p:pic>
      <p:pic>
        <p:nvPicPr>
          <p:cNvPr id="233" name="Google Shape;233;p20"/>
          <p:cNvPicPr preferRelativeResize="0"/>
          <p:nvPr/>
        </p:nvPicPr>
        <p:blipFill rotWithShape="1">
          <a:blip r:embed="rId5">
            <a:alphaModFix/>
          </a:blip>
          <a:srcRect b="0" l="0" r="0" t="0"/>
          <a:stretch/>
        </p:blipFill>
        <p:spPr>
          <a:xfrm>
            <a:off x="7315200" y="2389429"/>
            <a:ext cx="2286000" cy="471237"/>
          </a:xfrm>
          <a:prstGeom prst="rect">
            <a:avLst/>
          </a:prstGeom>
          <a:noFill/>
          <a:ln>
            <a:noFill/>
          </a:ln>
        </p:spPr>
      </p:pic>
      <p:sp>
        <p:nvSpPr>
          <p:cNvPr id="234" name="Google Shape;234;p20"/>
          <p:cNvSpPr txBox="1"/>
          <p:nvPr/>
        </p:nvSpPr>
        <p:spPr>
          <a:xfrm>
            <a:off x="1295400" y="3060918"/>
            <a:ext cx="44958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Calibri"/>
                <a:ea typeface="Calibri"/>
                <a:cs typeface="Calibri"/>
                <a:sym typeface="Calibri"/>
              </a:rPr>
              <a:t>Quality of the information presented</a:t>
            </a:r>
            <a:endParaRPr sz="1800">
              <a:solidFill>
                <a:schemeClr val="dk1"/>
              </a:solidFill>
              <a:latin typeface="Calibri"/>
              <a:ea typeface="Calibri"/>
              <a:cs typeface="Calibri"/>
              <a:sym typeface="Calibri"/>
            </a:endParaRPr>
          </a:p>
        </p:txBody>
      </p:sp>
      <p:sp>
        <p:nvSpPr>
          <p:cNvPr id="235" name="Google Shape;235;p20"/>
          <p:cNvSpPr txBox="1"/>
          <p:nvPr/>
        </p:nvSpPr>
        <p:spPr>
          <a:xfrm>
            <a:off x="1313180" y="3753046"/>
            <a:ext cx="50876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Calibri"/>
                <a:ea typeface="Calibri"/>
                <a:cs typeface="Calibri"/>
                <a:sym typeface="Calibri"/>
              </a:rPr>
              <a:t>Ability to answer questions after the </a:t>
            </a:r>
            <a:r>
              <a:rPr lang="es-ES" sz="1800">
                <a:solidFill>
                  <a:schemeClr val="dk1"/>
                </a:solidFill>
                <a:latin typeface="Calibri"/>
                <a:ea typeface="Calibri"/>
                <a:cs typeface="Calibri"/>
                <a:sym typeface="Calibri"/>
              </a:rPr>
              <a:t>presentation</a:t>
            </a:r>
            <a:endParaRPr sz="1800">
              <a:solidFill>
                <a:schemeClr val="dk1"/>
              </a:solidFill>
              <a:latin typeface="Calibri"/>
              <a:ea typeface="Calibri"/>
              <a:cs typeface="Calibri"/>
              <a:sym typeface="Calibri"/>
            </a:endParaRPr>
          </a:p>
        </p:txBody>
      </p:sp>
      <p:pic>
        <p:nvPicPr>
          <p:cNvPr id="236" name="Google Shape;236;p20"/>
          <p:cNvPicPr preferRelativeResize="0"/>
          <p:nvPr/>
        </p:nvPicPr>
        <p:blipFill rotWithShape="1">
          <a:blip r:embed="rId4">
            <a:alphaModFix/>
          </a:blip>
          <a:srcRect b="0" l="0" r="0" t="0"/>
          <a:stretch/>
        </p:blipFill>
        <p:spPr>
          <a:xfrm>
            <a:off x="7334250" y="4254733"/>
            <a:ext cx="2286000" cy="453172"/>
          </a:xfrm>
          <a:prstGeom prst="rect">
            <a:avLst/>
          </a:prstGeom>
          <a:noFill/>
          <a:ln>
            <a:noFill/>
          </a:ln>
        </p:spPr>
      </p:pic>
      <p:sp>
        <p:nvSpPr>
          <p:cNvPr id="237" name="Google Shape;237;p20"/>
          <p:cNvSpPr txBox="1"/>
          <p:nvPr/>
        </p:nvSpPr>
        <p:spPr>
          <a:xfrm>
            <a:off x="1295400" y="4421743"/>
            <a:ext cx="508762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Calibri"/>
                <a:ea typeface="Calibri"/>
                <a:cs typeface="Calibri"/>
                <a:sym typeface="Calibri"/>
              </a:rPr>
              <a:t>Originality and creativity</a:t>
            </a:r>
            <a:endParaRPr sz="1800">
              <a:solidFill>
                <a:schemeClr val="dk1"/>
              </a:solidFill>
              <a:latin typeface="Calibri"/>
              <a:ea typeface="Calibri"/>
              <a:cs typeface="Calibri"/>
              <a:sym typeface="Calibri"/>
            </a:endParaRPr>
          </a:p>
        </p:txBody>
      </p:sp>
      <p:sp>
        <p:nvSpPr>
          <p:cNvPr id="238" name="Google Shape;238;p20"/>
          <p:cNvSpPr txBox="1"/>
          <p:nvPr/>
        </p:nvSpPr>
        <p:spPr>
          <a:xfrm>
            <a:off x="1406346" y="1711906"/>
            <a:ext cx="2815134" cy="491738"/>
          </a:xfrm>
          <a:prstGeom prst="rect">
            <a:avLst/>
          </a:prstGeom>
          <a:noFill/>
          <a:ln>
            <a:noFill/>
          </a:ln>
        </p:spPr>
        <p:txBody>
          <a:bodyPr anchorCtr="0" anchor="t" bIns="0" lIns="0" spcFirstLastPara="1" rIns="0" wrap="square" tIns="0">
            <a:spAutoFit/>
          </a:bodyPr>
          <a:lstStyle/>
          <a:p>
            <a:pPr indent="0" lvl="0" marL="12700" marR="5080" rtl="0" algn="l">
              <a:lnSpc>
                <a:spcPct val="225000"/>
              </a:lnSpc>
              <a:spcBef>
                <a:spcPts val="0"/>
              </a:spcBef>
              <a:spcAft>
                <a:spcPts val="0"/>
              </a:spcAft>
              <a:buNone/>
            </a:pPr>
            <a:r>
              <a:rPr b="1" i="0" lang="es-ES" sz="2000">
                <a:solidFill>
                  <a:srgbClr val="00B050"/>
                </a:solidFill>
                <a:latin typeface="Trebuchet MS"/>
                <a:ea typeface="Trebuchet MS"/>
                <a:cs typeface="Trebuchet MS"/>
                <a:sym typeface="Trebuchet MS"/>
              </a:rPr>
              <a:t>Criteria</a:t>
            </a:r>
            <a:endParaRPr b="1" i="0" sz="2000">
              <a:solidFill>
                <a:srgbClr val="00B050"/>
              </a:solidFill>
              <a:latin typeface="Trebuchet MS"/>
              <a:ea typeface="Trebuchet MS"/>
              <a:cs typeface="Trebuchet MS"/>
              <a:sym typeface="Trebuchet MS"/>
            </a:endParaRPr>
          </a:p>
        </p:txBody>
      </p:sp>
      <p:sp>
        <p:nvSpPr>
          <p:cNvPr id="239" name="Google Shape;239;p20"/>
          <p:cNvSpPr txBox="1"/>
          <p:nvPr/>
        </p:nvSpPr>
        <p:spPr>
          <a:xfrm>
            <a:off x="7367270" y="1680181"/>
            <a:ext cx="2815134" cy="491738"/>
          </a:xfrm>
          <a:prstGeom prst="rect">
            <a:avLst/>
          </a:prstGeom>
          <a:noFill/>
          <a:ln>
            <a:noFill/>
          </a:ln>
        </p:spPr>
        <p:txBody>
          <a:bodyPr anchorCtr="0" anchor="t" bIns="0" lIns="0" spcFirstLastPara="1" rIns="0" wrap="square" tIns="0">
            <a:spAutoFit/>
          </a:bodyPr>
          <a:lstStyle/>
          <a:p>
            <a:pPr indent="0" lvl="0" marL="12700" marR="5080" rtl="0" algn="l">
              <a:lnSpc>
                <a:spcPct val="225000"/>
              </a:lnSpc>
              <a:spcBef>
                <a:spcPts val="0"/>
              </a:spcBef>
              <a:spcAft>
                <a:spcPts val="0"/>
              </a:spcAft>
              <a:buNone/>
            </a:pPr>
            <a:r>
              <a:rPr b="1" i="0" lang="es-ES" sz="2000">
                <a:solidFill>
                  <a:srgbClr val="00B050"/>
                </a:solidFill>
                <a:latin typeface="Trebuchet MS"/>
                <a:ea typeface="Trebuchet MS"/>
                <a:cs typeface="Trebuchet MS"/>
                <a:sym typeface="Trebuchet MS"/>
              </a:rPr>
              <a:t>Score</a:t>
            </a:r>
            <a:endParaRPr b="1" i="0" sz="2000">
              <a:solidFill>
                <a:srgbClr val="00B050"/>
              </a:solidFill>
              <a:latin typeface="Trebuchet MS"/>
              <a:ea typeface="Trebuchet MS"/>
              <a:cs typeface="Trebuchet MS"/>
              <a:sym typeface="Trebuchet M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grpSp>
        <p:nvGrpSpPr>
          <p:cNvPr id="244" name="Google Shape;244;p21"/>
          <p:cNvGrpSpPr/>
          <p:nvPr/>
        </p:nvGrpSpPr>
        <p:grpSpPr>
          <a:xfrm>
            <a:off x="854888" y="1293723"/>
            <a:ext cx="9644030" cy="3955871"/>
            <a:chOff x="1395412" y="2176462"/>
            <a:chExt cx="2752725" cy="2400300"/>
          </a:xfrm>
        </p:grpSpPr>
        <p:sp>
          <p:nvSpPr>
            <p:cNvPr id="245" name="Google Shape;245;p21"/>
            <p:cNvSpPr/>
            <p:nvPr/>
          </p:nvSpPr>
          <p:spPr>
            <a:xfrm>
              <a:off x="1395412" y="2176462"/>
              <a:ext cx="2752725" cy="2400300"/>
            </a:xfrm>
            <a:custGeom>
              <a:rect b="b" l="l" r="r" t="t"/>
              <a:pathLst>
                <a:path extrusionOk="0" h="2400300" w="2752725">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cap="flat" cmpd="sng" w="38100">
              <a:solidFill>
                <a:srgbClr val="FF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46" name="Google Shape;246;p21"/>
            <p:cNvSpPr/>
            <p:nvPr/>
          </p:nvSpPr>
          <p:spPr>
            <a:xfrm>
              <a:off x="1395412" y="2176462"/>
              <a:ext cx="2752725" cy="2400300"/>
            </a:xfrm>
            <a:custGeom>
              <a:rect b="b" l="l" r="r" t="t"/>
              <a:pathLst>
                <a:path extrusionOk="0" h="2400300" w="2752725">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cap="flat" cmpd="sng" w="38100">
              <a:solidFill>
                <a:srgbClr val="FF000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247" name="Google Shape;247;p21"/>
          <p:cNvSpPr txBox="1"/>
          <p:nvPr/>
        </p:nvSpPr>
        <p:spPr>
          <a:xfrm>
            <a:off x="685800" y="447675"/>
            <a:ext cx="10226179" cy="537327"/>
          </a:xfrm>
          <a:prstGeom prst="rect">
            <a:avLst/>
          </a:prstGeom>
          <a:noFill/>
          <a:ln>
            <a:noFill/>
          </a:ln>
        </p:spPr>
        <p:txBody>
          <a:bodyPr anchorCtr="0" anchor="t" bIns="0" lIns="0" spcFirstLastPara="1" rIns="0" wrap="square" tIns="0">
            <a:spAutoFit/>
          </a:bodyPr>
          <a:lstStyle/>
          <a:p>
            <a:pPr indent="0" lvl="0" marL="12700" marR="5080" rtl="0" algn="ctr">
              <a:lnSpc>
                <a:spcPct val="150000"/>
              </a:lnSpc>
              <a:spcBef>
                <a:spcPts val="0"/>
              </a:spcBef>
              <a:spcAft>
                <a:spcPts val="0"/>
              </a:spcAft>
              <a:buNone/>
            </a:pPr>
            <a:r>
              <a:rPr b="1" i="0" lang="es-ES" sz="3000">
                <a:solidFill>
                  <a:srgbClr val="006ED5"/>
                </a:solidFill>
                <a:latin typeface="Trebuchet MS"/>
                <a:ea typeface="Trebuchet MS"/>
                <a:cs typeface="Trebuchet MS"/>
                <a:sym typeface="Trebuchet MS"/>
              </a:rPr>
              <a:t>Tips to make an excellent presentation</a:t>
            </a:r>
            <a:endParaRPr b="1" i="0" sz="3000">
              <a:solidFill>
                <a:srgbClr val="006ED5"/>
              </a:solidFill>
              <a:latin typeface="Trebuchet MS"/>
              <a:ea typeface="Trebuchet MS"/>
              <a:cs typeface="Trebuchet MS"/>
              <a:sym typeface="Trebuchet MS"/>
            </a:endParaRPr>
          </a:p>
        </p:txBody>
      </p:sp>
      <p:sp>
        <p:nvSpPr>
          <p:cNvPr id="248" name="Google Shape;248;p21"/>
          <p:cNvSpPr txBox="1"/>
          <p:nvPr/>
        </p:nvSpPr>
        <p:spPr>
          <a:xfrm>
            <a:off x="1295400" y="1666875"/>
            <a:ext cx="8382000"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Calibri"/>
                <a:ea typeface="Calibri"/>
                <a:cs typeface="Calibri"/>
                <a:sym typeface="Calibri"/>
              </a:rPr>
              <a:t>To make an excellent presentation, remember these 4 things: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s-ES" sz="1800">
                <a:solidFill>
                  <a:schemeClr val="dk1"/>
                </a:solidFill>
                <a:latin typeface="Calibri"/>
                <a:ea typeface="Calibri"/>
                <a:cs typeface="Calibri"/>
                <a:sym typeface="Calibri"/>
              </a:rPr>
              <a:t>1. Know your idea/business and your presentation well.</a:t>
            </a:r>
            <a:endParaRPr/>
          </a:p>
          <a:p>
            <a:pPr indent="0" lvl="0" marL="0" marR="0" rtl="0" algn="l">
              <a:spcBef>
                <a:spcPts val="0"/>
              </a:spcBef>
              <a:spcAft>
                <a:spcPts val="0"/>
              </a:spcAft>
              <a:buNone/>
            </a:pPr>
            <a:r>
              <a:rPr lang="es-ES" sz="1800">
                <a:solidFill>
                  <a:schemeClr val="dk1"/>
                </a:solidFill>
                <a:latin typeface="Calibri"/>
                <a:ea typeface="Calibri"/>
                <a:cs typeface="Calibri"/>
                <a:sym typeface="Calibri"/>
              </a:rPr>
              <a:t>2. Try to explain key ideas well</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s-ES" sz="1800">
                <a:solidFill>
                  <a:schemeClr val="dk1"/>
                </a:solidFill>
                <a:latin typeface="Calibri"/>
                <a:ea typeface="Calibri"/>
                <a:cs typeface="Calibri"/>
                <a:sym typeface="Calibri"/>
              </a:rPr>
              <a:t>3. Use relevant and attractive images and graphics</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s-ES" sz="1800">
                <a:solidFill>
                  <a:schemeClr val="dk1"/>
                </a:solidFill>
                <a:latin typeface="Calibri"/>
                <a:ea typeface="Calibri"/>
                <a:cs typeface="Calibri"/>
                <a:sym typeface="Calibri"/>
              </a:rPr>
              <a:t>4. Show enthusiasm and passion!!</a:t>
            </a:r>
            <a:endParaRPr/>
          </a:p>
        </p:txBody>
      </p:sp>
      <p:pic>
        <p:nvPicPr>
          <p:cNvPr id="249" name="Google Shape;249;p21"/>
          <p:cNvPicPr preferRelativeResize="0"/>
          <p:nvPr/>
        </p:nvPicPr>
        <p:blipFill rotWithShape="1">
          <a:blip r:embed="rId3">
            <a:alphaModFix/>
          </a:blip>
          <a:srcRect b="0" l="0" r="0" t="0"/>
          <a:stretch/>
        </p:blipFill>
        <p:spPr>
          <a:xfrm>
            <a:off x="8686800" y="1514475"/>
            <a:ext cx="1280856" cy="14097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grpSp>
        <p:nvGrpSpPr>
          <p:cNvPr id="254" name="Google Shape;254;p22"/>
          <p:cNvGrpSpPr/>
          <p:nvPr/>
        </p:nvGrpSpPr>
        <p:grpSpPr>
          <a:xfrm>
            <a:off x="2133600" y="1133475"/>
            <a:ext cx="6831645" cy="3352800"/>
            <a:chOff x="2133600" y="1133475"/>
            <a:chExt cx="6831645" cy="3352800"/>
          </a:xfrm>
        </p:grpSpPr>
        <p:pic>
          <p:nvPicPr>
            <p:cNvPr id="255" name="Google Shape;255;p22"/>
            <p:cNvPicPr preferRelativeResize="0"/>
            <p:nvPr/>
          </p:nvPicPr>
          <p:blipFill rotWithShape="1">
            <a:blip r:embed="rId3">
              <a:alphaModFix/>
            </a:blip>
            <a:srcRect b="0" l="0" r="0" t="0"/>
            <a:stretch/>
          </p:blipFill>
          <p:spPr>
            <a:xfrm>
              <a:off x="2133600" y="1133475"/>
              <a:ext cx="6831645" cy="3352800"/>
            </a:xfrm>
            <a:prstGeom prst="rect">
              <a:avLst/>
            </a:prstGeom>
            <a:noFill/>
            <a:ln>
              <a:noFill/>
            </a:ln>
          </p:spPr>
        </p:pic>
        <p:sp>
          <p:nvSpPr>
            <p:cNvPr id="256" name="Google Shape;256;p22"/>
            <p:cNvSpPr/>
            <p:nvPr/>
          </p:nvSpPr>
          <p:spPr>
            <a:xfrm>
              <a:off x="3200400" y="1819275"/>
              <a:ext cx="5029200" cy="1600200"/>
            </a:xfrm>
            <a:prstGeom prst="rect">
              <a:avLst/>
            </a:prstGeom>
            <a:solidFill>
              <a:srgbClr val="FFB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257" name="Google Shape;257;p22"/>
            <p:cNvSpPr/>
            <p:nvPr/>
          </p:nvSpPr>
          <p:spPr>
            <a:xfrm>
              <a:off x="7772400" y="1438275"/>
              <a:ext cx="685800" cy="1600200"/>
            </a:xfrm>
            <a:prstGeom prst="rect">
              <a:avLst/>
            </a:prstGeom>
            <a:solidFill>
              <a:srgbClr val="FFBE5A"/>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pic>
        <p:nvPicPr>
          <p:cNvPr id="258" name="Google Shape;258;p22"/>
          <p:cNvPicPr preferRelativeResize="0"/>
          <p:nvPr/>
        </p:nvPicPr>
        <p:blipFill rotWithShape="1">
          <a:blip r:embed="rId4">
            <a:alphaModFix/>
          </a:blip>
          <a:srcRect b="0" l="0" r="0" t="0"/>
          <a:stretch/>
        </p:blipFill>
        <p:spPr>
          <a:xfrm>
            <a:off x="3911600" y="2381198"/>
            <a:ext cx="3606800" cy="85735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3"/>
          <p:cNvSpPr txBox="1"/>
          <p:nvPr/>
        </p:nvSpPr>
        <p:spPr>
          <a:xfrm>
            <a:off x="3505200" y="2581275"/>
            <a:ext cx="4239956" cy="848309"/>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5400" u="none" cap="none" strike="noStrike">
                <a:solidFill>
                  <a:schemeClr val="lt1"/>
                </a:solidFill>
                <a:latin typeface="Trebuchet MS"/>
                <a:ea typeface="Trebuchet MS"/>
                <a:cs typeface="Trebuchet MS"/>
                <a:sym typeface="Trebuchet MS"/>
              </a:rPr>
              <a:t>WHAT?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4"/>
          <p:cNvSpPr txBox="1"/>
          <p:nvPr/>
        </p:nvSpPr>
        <p:spPr>
          <a:xfrm>
            <a:off x="4191860" y="295275"/>
            <a:ext cx="2944557" cy="386644"/>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2400" u="none" cap="none" strike="noStrike">
                <a:solidFill>
                  <a:srgbClr val="006ED5"/>
                </a:solidFill>
                <a:latin typeface="Trebuchet MS"/>
                <a:ea typeface="Trebuchet MS"/>
                <a:cs typeface="Trebuchet MS"/>
                <a:sym typeface="Trebuchet MS"/>
              </a:rPr>
              <a:t>WHAT?</a:t>
            </a:r>
            <a:endParaRPr/>
          </a:p>
        </p:txBody>
      </p:sp>
      <p:grpSp>
        <p:nvGrpSpPr>
          <p:cNvPr id="61" name="Google Shape;61;p4"/>
          <p:cNvGrpSpPr/>
          <p:nvPr/>
        </p:nvGrpSpPr>
        <p:grpSpPr>
          <a:xfrm>
            <a:off x="551138" y="955505"/>
            <a:ext cx="10251528" cy="4740563"/>
            <a:chOff x="1395412" y="2176462"/>
            <a:chExt cx="2752725" cy="2400300"/>
          </a:xfrm>
        </p:grpSpPr>
        <p:sp>
          <p:nvSpPr>
            <p:cNvPr id="62" name="Google Shape;62;p4"/>
            <p:cNvSpPr/>
            <p:nvPr/>
          </p:nvSpPr>
          <p:spPr>
            <a:xfrm>
              <a:off x="1395412" y="2176462"/>
              <a:ext cx="2752725" cy="2400300"/>
            </a:xfrm>
            <a:custGeom>
              <a:rect b="b" l="l" r="r" t="t"/>
              <a:pathLst>
                <a:path extrusionOk="0" h="2400300" w="2752725">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cap="flat" cmpd="sng" w="38100">
              <a:solidFill>
                <a:srgbClr val="00803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
          <p:nvSpPr>
            <p:cNvPr id="63" name="Google Shape;63;p4"/>
            <p:cNvSpPr/>
            <p:nvPr/>
          </p:nvSpPr>
          <p:spPr>
            <a:xfrm>
              <a:off x="1395412" y="2176462"/>
              <a:ext cx="2752725" cy="2400300"/>
            </a:xfrm>
            <a:custGeom>
              <a:rect b="b" l="l" r="r" t="t"/>
              <a:pathLst>
                <a:path extrusionOk="0" h="2400300" w="2752725">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cap="flat" cmpd="sng" w="38100">
              <a:solidFill>
                <a:srgbClr val="00803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grpSp>
      <p:sp>
        <p:nvSpPr>
          <p:cNvPr id="64" name="Google Shape;64;p4"/>
          <p:cNvSpPr txBox="1"/>
          <p:nvPr/>
        </p:nvSpPr>
        <p:spPr>
          <a:xfrm>
            <a:off x="838200" y="1137225"/>
            <a:ext cx="9735866" cy="433965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ES" sz="1400">
                <a:solidFill>
                  <a:schemeClr val="dk1"/>
                </a:solidFill>
                <a:latin typeface="Calibri"/>
                <a:ea typeface="Calibri"/>
                <a:cs typeface="Calibri"/>
                <a:sym typeface="Calibri"/>
              </a:rPr>
              <a:t>In this part of the Pitch you will explain your value proposal.</a:t>
            </a:r>
            <a:endParaRPr sz="1400">
              <a:solidFill>
                <a:srgbClr val="000000"/>
              </a:solidFill>
              <a:latin typeface="Calibri"/>
              <a:ea typeface="Calibri"/>
              <a:cs typeface="Calibri"/>
              <a:sym typeface="Calibri"/>
            </a:endParaRPr>
          </a:p>
          <a:p>
            <a:pPr indent="0" lvl="0" marL="0" marR="0" rtl="0" algn="just">
              <a:spcBef>
                <a:spcPts val="2400"/>
              </a:spcBef>
              <a:spcAft>
                <a:spcPts val="0"/>
              </a:spcAft>
              <a:buNone/>
            </a:pPr>
            <a:r>
              <a:rPr lang="es-ES" sz="1400">
                <a:solidFill>
                  <a:srgbClr val="000000"/>
                </a:solidFill>
                <a:latin typeface="Calibri"/>
                <a:ea typeface="Calibri"/>
                <a:cs typeface="Calibri"/>
                <a:sym typeface="Calibri"/>
              </a:rPr>
              <a:t>The Value Proposal is the unique offer that your business is providing to the customers. This offer can be a physical product or service. Important and crucial is that the product/service should to be beneficial to the customers by solving some of their problems.</a:t>
            </a:r>
            <a:endParaRPr sz="1400">
              <a:solidFill>
                <a:schemeClr val="dk1"/>
              </a:solidFill>
              <a:latin typeface="Calibri"/>
              <a:ea typeface="Calibri"/>
              <a:cs typeface="Calibri"/>
              <a:sym typeface="Calibri"/>
            </a:endParaRPr>
          </a:p>
          <a:p>
            <a:pPr indent="0" lvl="0" marL="0" marR="0" rtl="0" algn="just">
              <a:spcBef>
                <a:spcPts val="2400"/>
              </a:spcBef>
              <a:spcAft>
                <a:spcPts val="0"/>
              </a:spcAft>
              <a:buNone/>
            </a:pPr>
            <a:r>
              <a:rPr lang="es-ES" sz="1400">
                <a:solidFill>
                  <a:srgbClr val="000000"/>
                </a:solidFill>
                <a:latin typeface="Calibri"/>
                <a:ea typeface="Calibri"/>
                <a:cs typeface="Calibri"/>
                <a:sym typeface="Calibri"/>
              </a:rPr>
              <a:t>Before designing your idea (your product or service) the following should be considered from the perspective of potential customers:</a:t>
            </a:r>
            <a:endParaRPr/>
          </a:p>
          <a:p>
            <a:pPr indent="0" lvl="0" marL="0" marR="0" rtl="0" algn="just">
              <a:spcBef>
                <a:spcPts val="2400"/>
              </a:spcBef>
              <a:spcAft>
                <a:spcPts val="0"/>
              </a:spcAft>
              <a:buNone/>
            </a:pPr>
            <a:r>
              <a:rPr b="1" lang="es-ES" sz="1400">
                <a:solidFill>
                  <a:srgbClr val="000000"/>
                </a:solidFill>
                <a:latin typeface="Calibri"/>
                <a:ea typeface="Calibri"/>
                <a:cs typeface="Calibri"/>
                <a:sym typeface="Calibri"/>
              </a:rPr>
              <a:t>Needs</a:t>
            </a:r>
            <a:r>
              <a:rPr lang="es-ES" sz="1400">
                <a:solidFill>
                  <a:srgbClr val="000000"/>
                </a:solidFill>
                <a:latin typeface="Calibri"/>
                <a:ea typeface="Calibri"/>
                <a:cs typeface="Calibri"/>
                <a:sym typeface="Calibri"/>
              </a:rPr>
              <a:t> – needs that the customers have. Consider both needs that the customers are aware (need to solve a problem or reduce pain). But also be aware of the needs the customers might not be aware of (“latent needs”). You can be the one to show them what new they can use to benefit from.</a:t>
            </a:r>
            <a:endParaRPr sz="1400">
              <a:solidFill>
                <a:schemeClr val="dk1"/>
              </a:solidFill>
              <a:latin typeface="Calibri"/>
              <a:ea typeface="Calibri"/>
              <a:cs typeface="Calibri"/>
              <a:sym typeface="Calibri"/>
            </a:endParaRPr>
          </a:p>
          <a:p>
            <a:pPr indent="-180340" lvl="0" marL="180340" marR="0" rtl="0" algn="just">
              <a:spcBef>
                <a:spcPts val="1800"/>
              </a:spcBef>
              <a:spcAft>
                <a:spcPts val="0"/>
              </a:spcAft>
              <a:buNone/>
            </a:pPr>
            <a:r>
              <a:rPr b="1" lang="es-ES" sz="1400">
                <a:solidFill>
                  <a:srgbClr val="000000"/>
                </a:solidFill>
                <a:latin typeface="Calibri"/>
                <a:ea typeface="Calibri"/>
                <a:cs typeface="Calibri"/>
                <a:sym typeface="Calibri"/>
              </a:rPr>
              <a:t>Wants</a:t>
            </a:r>
            <a:r>
              <a:rPr lang="es-ES" sz="1400">
                <a:solidFill>
                  <a:srgbClr val="000000"/>
                </a:solidFill>
                <a:latin typeface="Calibri"/>
                <a:ea typeface="Calibri"/>
                <a:cs typeface="Calibri"/>
                <a:sym typeface="Calibri"/>
              </a:rPr>
              <a:t> – what the customers want to have or want to be. What are the customers’ aspirations and consider that as a customer problem that you can help them achieve.</a:t>
            </a:r>
            <a:endParaRPr sz="1400">
              <a:solidFill>
                <a:schemeClr val="dk1"/>
              </a:solidFill>
              <a:latin typeface="Calibri"/>
              <a:ea typeface="Calibri"/>
              <a:cs typeface="Calibri"/>
              <a:sym typeface="Calibri"/>
            </a:endParaRPr>
          </a:p>
          <a:p>
            <a:pPr indent="-180340" lvl="0" marL="180340" marR="0" rtl="0" algn="just">
              <a:spcBef>
                <a:spcPts val="600"/>
              </a:spcBef>
              <a:spcAft>
                <a:spcPts val="0"/>
              </a:spcAft>
              <a:buNone/>
            </a:pPr>
            <a:r>
              <a:rPr b="1" lang="es-ES" sz="1400">
                <a:solidFill>
                  <a:srgbClr val="000000"/>
                </a:solidFill>
                <a:latin typeface="Calibri"/>
                <a:ea typeface="Calibri"/>
                <a:cs typeface="Calibri"/>
                <a:sym typeface="Calibri"/>
              </a:rPr>
              <a:t>Fears </a:t>
            </a:r>
            <a:r>
              <a:rPr lang="es-ES" sz="1400">
                <a:solidFill>
                  <a:srgbClr val="000000"/>
                </a:solidFill>
                <a:latin typeface="Calibri"/>
                <a:ea typeface="Calibri"/>
                <a:cs typeface="Calibri"/>
                <a:sym typeface="Calibri"/>
              </a:rPr>
              <a:t>– consider also the fears that the customers might have to restrain them to buy or use your product and services. It can be a fear of switching from the product they already using, fear of unknown, fear of the judgement of peers etc.</a:t>
            </a:r>
            <a:endParaRPr sz="1400">
              <a:solidFill>
                <a:schemeClr val="dk1"/>
              </a:solidFill>
              <a:latin typeface="Calibri"/>
              <a:ea typeface="Calibri"/>
              <a:cs typeface="Calibri"/>
              <a:sym typeface="Calibri"/>
            </a:endParaRPr>
          </a:p>
          <a:p>
            <a:pPr indent="0" lvl="0" marL="0" marR="0" rtl="0" algn="just">
              <a:spcBef>
                <a:spcPts val="0"/>
              </a:spcBef>
              <a:spcAft>
                <a:spcPts val="0"/>
              </a:spcAft>
              <a:buNone/>
            </a:pPr>
            <a:r>
              <a:t/>
            </a:r>
            <a:endParaRPr sz="1400">
              <a:solidFill>
                <a:schemeClr val="dk1"/>
              </a:solidFill>
              <a:latin typeface="Calibri"/>
              <a:ea typeface="Calibri"/>
              <a:cs typeface="Calibri"/>
              <a:sym typeface="Calibri"/>
            </a:endParaRPr>
          </a:p>
        </p:txBody>
      </p:sp>
      <p:sp>
        <p:nvSpPr>
          <p:cNvPr id="65" name="Google Shape;65;p4"/>
          <p:cNvSpPr txBox="1"/>
          <p:nvPr/>
        </p:nvSpPr>
        <p:spPr>
          <a:xfrm>
            <a:off x="4406838" y="586173"/>
            <a:ext cx="2514600"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600">
                <a:solidFill>
                  <a:srgbClr val="93B3D7"/>
                </a:solidFill>
                <a:latin typeface="Calibri"/>
                <a:ea typeface="Calibri"/>
                <a:cs typeface="Calibri"/>
                <a:sym typeface="Calibri"/>
              </a:rPr>
              <a:t>Value proposal</a:t>
            </a:r>
            <a:endParaRPr sz="1600">
              <a:solidFill>
                <a:srgbClr val="93B3D7"/>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5"/>
          <p:cNvSpPr txBox="1"/>
          <p:nvPr/>
        </p:nvSpPr>
        <p:spPr>
          <a:xfrm>
            <a:off x="4406838" y="380854"/>
            <a:ext cx="2944557" cy="563616"/>
          </a:xfrm>
          <a:prstGeom prst="rect">
            <a:avLst/>
          </a:prstGeom>
          <a:noFill/>
          <a:ln>
            <a:noFill/>
          </a:ln>
        </p:spPr>
        <p:txBody>
          <a:bodyPr anchorCtr="0" anchor="t" bIns="0" lIns="0" spcFirstLastPara="1" rIns="0" wrap="square" tIns="17125">
            <a:spAutoFit/>
          </a:bodyPr>
          <a:lstStyle/>
          <a:p>
            <a:pPr indent="0" lvl="0" marL="12700" marR="0" rtl="0" algn="l">
              <a:spcBef>
                <a:spcPts val="0"/>
              </a:spcBef>
              <a:spcAft>
                <a:spcPts val="0"/>
              </a:spcAft>
              <a:buNone/>
            </a:pPr>
            <a:r>
              <a:rPr b="1" i="0" lang="es-ES" sz="3550">
                <a:solidFill>
                  <a:srgbClr val="006ED5"/>
                </a:solidFill>
                <a:latin typeface="Trebuchet MS"/>
                <a:ea typeface="Trebuchet MS"/>
                <a:cs typeface="Trebuchet MS"/>
                <a:sym typeface="Trebuchet MS"/>
              </a:rPr>
              <a:t>	WHAT?</a:t>
            </a:r>
            <a:endParaRPr/>
          </a:p>
        </p:txBody>
      </p:sp>
      <p:sp>
        <p:nvSpPr>
          <p:cNvPr id="71" name="Google Shape;71;p5"/>
          <p:cNvSpPr txBox="1"/>
          <p:nvPr/>
        </p:nvSpPr>
        <p:spPr>
          <a:xfrm>
            <a:off x="1295400" y="3904244"/>
            <a:ext cx="2346960" cy="433324"/>
          </a:xfrm>
          <a:prstGeom prst="rect">
            <a:avLst/>
          </a:prstGeom>
          <a:noFill/>
          <a:ln>
            <a:noFill/>
          </a:ln>
        </p:spPr>
        <p:txBody>
          <a:bodyPr anchorCtr="0" anchor="t" bIns="0" lIns="0" spcFirstLastPara="1" rIns="0" wrap="square" tIns="0">
            <a:spAutoFit/>
          </a:bodyPr>
          <a:lstStyle/>
          <a:p>
            <a:pPr indent="0" lvl="0" marL="12700" marR="5080" rtl="0" algn="l">
              <a:lnSpc>
                <a:spcPct val="104200"/>
              </a:lnSpc>
              <a:spcBef>
                <a:spcPts val="0"/>
              </a:spcBef>
              <a:spcAft>
                <a:spcPts val="0"/>
              </a:spcAft>
              <a:buNone/>
            </a:pPr>
            <a:r>
              <a:rPr b="1" lang="es-ES" sz="1400">
                <a:solidFill>
                  <a:srgbClr val="B19400"/>
                </a:solidFill>
                <a:latin typeface="Trebuchet MS"/>
                <a:ea typeface="Trebuchet MS"/>
                <a:cs typeface="Trebuchet MS"/>
                <a:sym typeface="Trebuchet MS"/>
              </a:rPr>
              <a:t>What problem does your business idea solve?</a:t>
            </a:r>
            <a:endParaRPr/>
          </a:p>
        </p:txBody>
      </p:sp>
      <p:sp>
        <p:nvSpPr>
          <p:cNvPr id="72" name="Google Shape;72;p5"/>
          <p:cNvSpPr txBox="1"/>
          <p:nvPr/>
        </p:nvSpPr>
        <p:spPr>
          <a:xfrm>
            <a:off x="4659917" y="3894719"/>
            <a:ext cx="2303145" cy="657359"/>
          </a:xfrm>
          <a:prstGeom prst="rect">
            <a:avLst/>
          </a:prstGeom>
          <a:noFill/>
          <a:ln>
            <a:noFill/>
          </a:ln>
        </p:spPr>
        <p:txBody>
          <a:bodyPr anchorCtr="0" anchor="t" bIns="0" lIns="0" spcFirstLastPara="1" rIns="0" wrap="square" tIns="0">
            <a:spAutoFit/>
          </a:bodyPr>
          <a:lstStyle/>
          <a:p>
            <a:pPr indent="0" lvl="0" marL="12700" marR="5080" rtl="0" algn="l">
              <a:lnSpc>
                <a:spcPct val="104200"/>
              </a:lnSpc>
              <a:spcBef>
                <a:spcPts val="0"/>
              </a:spcBef>
              <a:spcAft>
                <a:spcPts val="0"/>
              </a:spcAft>
              <a:buNone/>
            </a:pPr>
            <a:r>
              <a:rPr b="1" lang="es-ES" sz="1400">
                <a:solidFill>
                  <a:srgbClr val="008545"/>
                </a:solidFill>
                <a:latin typeface="Trebuchet MS"/>
                <a:ea typeface="Trebuchet MS"/>
                <a:cs typeface="Trebuchet MS"/>
                <a:sym typeface="Trebuchet MS"/>
              </a:rPr>
              <a:t>How is your product or service different from others?</a:t>
            </a:r>
            <a:endParaRPr sz="1400">
              <a:solidFill>
                <a:schemeClr val="dk1"/>
              </a:solidFill>
              <a:latin typeface="Trebuchet MS"/>
              <a:ea typeface="Trebuchet MS"/>
              <a:cs typeface="Trebuchet MS"/>
              <a:sym typeface="Trebuchet MS"/>
            </a:endParaRPr>
          </a:p>
        </p:txBody>
      </p:sp>
      <p:sp>
        <p:nvSpPr>
          <p:cNvPr id="73" name="Google Shape;73;p5"/>
          <p:cNvSpPr txBox="1"/>
          <p:nvPr/>
        </p:nvSpPr>
        <p:spPr>
          <a:xfrm>
            <a:off x="7927518" y="3894719"/>
            <a:ext cx="2404866" cy="433324"/>
          </a:xfrm>
          <a:prstGeom prst="rect">
            <a:avLst/>
          </a:prstGeom>
          <a:noFill/>
          <a:ln>
            <a:noFill/>
          </a:ln>
        </p:spPr>
        <p:txBody>
          <a:bodyPr anchorCtr="0" anchor="t" bIns="0" lIns="0" spcFirstLastPara="1" rIns="0" wrap="square" tIns="0">
            <a:spAutoFit/>
          </a:bodyPr>
          <a:lstStyle/>
          <a:p>
            <a:pPr indent="0" lvl="0" marL="12700" marR="5080" rtl="0" algn="just">
              <a:lnSpc>
                <a:spcPct val="104200"/>
              </a:lnSpc>
              <a:spcBef>
                <a:spcPts val="0"/>
              </a:spcBef>
              <a:spcAft>
                <a:spcPts val="0"/>
              </a:spcAft>
              <a:buNone/>
            </a:pPr>
            <a:r>
              <a:rPr b="1" lang="es-ES" sz="1400">
                <a:solidFill>
                  <a:srgbClr val="EB0000"/>
                </a:solidFill>
                <a:latin typeface="Trebuchet MS"/>
                <a:ea typeface="Trebuchet MS"/>
                <a:cs typeface="Trebuchet MS"/>
                <a:sym typeface="Trebuchet MS"/>
              </a:rPr>
              <a:t>What is the added value for your customers?</a:t>
            </a:r>
            <a:endParaRPr sz="1400">
              <a:solidFill>
                <a:schemeClr val="dk1"/>
              </a:solidFill>
              <a:latin typeface="Trebuchet MS"/>
              <a:ea typeface="Trebuchet MS"/>
              <a:cs typeface="Trebuchet MS"/>
              <a:sym typeface="Trebuchet MS"/>
            </a:endParaRPr>
          </a:p>
        </p:txBody>
      </p:sp>
      <p:sp>
        <p:nvSpPr>
          <p:cNvPr id="74" name="Google Shape;74;p5"/>
          <p:cNvSpPr txBox="1"/>
          <p:nvPr/>
        </p:nvSpPr>
        <p:spPr>
          <a:xfrm>
            <a:off x="4621817" y="1298023"/>
            <a:ext cx="2514600"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800">
                <a:solidFill>
                  <a:srgbClr val="93B3D7"/>
                </a:solidFill>
                <a:latin typeface="Calibri"/>
                <a:ea typeface="Calibri"/>
                <a:cs typeface="Calibri"/>
                <a:sym typeface="Calibri"/>
              </a:rPr>
              <a:t>Value proposal</a:t>
            </a:r>
            <a:endParaRPr sz="1800">
              <a:solidFill>
                <a:srgbClr val="93B3D7"/>
              </a:solidFill>
              <a:latin typeface="Calibri"/>
              <a:ea typeface="Calibri"/>
              <a:cs typeface="Calibri"/>
              <a:sym typeface="Calibri"/>
            </a:endParaRPr>
          </a:p>
        </p:txBody>
      </p:sp>
      <p:sp>
        <p:nvSpPr>
          <p:cNvPr id="75" name="Google Shape;75;p5"/>
          <p:cNvSpPr/>
          <p:nvPr/>
        </p:nvSpPr>
        <p:spPr>
          <a:xfrm>
            <a:off x="7864994" y="1405658"/>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6" name="Google Shape;76;p5"/>
          <p:cNvSpPr/>
          <p:nvPr/>
        </p:nvSpPr>
        <p:spPr>
          <a:xfrm>
            <a:off x="4556605" y="1419225"/>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7" name="Google Shape;77;p5"/>
          <p:cNvSpPr/>
          <p:nvPr/>
        </p:nvSpPr>
        <p:spPr>
          <a:xfrm>
            <a:off x="1235593" y="1419225"/>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id="78" name="Google Shape;78;p5"/>
          <p:cNvPicPr preferRelativeResize="0"/>
          <p:nvPr/>
        </p:nvPicPr>
        <p:blipFill rotWithShape="1">
          <a:blip r:embed="rId3">
            <a:alphaModFix/>
          </a:blip>
          <a:srcRect b="0" l="0" r="0" t="0"/>
          <a:stretch/>
        </p:blipFill>
        <p:spPr>
          <a:xfrm>
            <a:off x="7951394" y="1590675"/>
            <a:ext cx="2183206" cy="2019706"/>
          </a:xfrm>
          <a:prstGeom prst="rect">
            <a:avLst/>
          </a:prstGeom>
          <a:noFill/>
          <a:ln>
            <a:noFill/>
          </a:ln>
        </p:spPr>
      </p:pic>
      <p:pic>
        <p:nvPicPr>
          <p:cNvPr id="79" name="Google Shape;79;p5"/>
          <p:cNvPicPr preferRelativeResize="0"/>
          <p:nvPr/>
        </p:nvPicPr>
        <p:blipFill rotWithShape="1">
          <a:blip r:embed="rId4">
            <a:alphaModFix/>
          </a:blip>
          <a:srcRect b="0" l="0" r="0" t="0"/>
          <a:stretch/>
        </p:blipFill>
        <p:spPr>
          <a:xfrm>
            <a:off x="1317587" y="1590675"/>
            <a:ext cx="2211565" cy="2056910"/>
          </a:xfrm>
          <a:prstGeom prst="rect">
            <a:avLst/>
          </a:prstGeom>
          <a:noFill/>
          <a:ln>
            <a:noFill/>
          </a:ln>
        </p:spPr>
      </p:pic>
      <p:pic>
        <p:nvPicPr>
          <p:cNvPr id="80" name="Google Shape;80;p5"/>
          <p:cNvPicPr preferRelativeResize="0"/>
          <p:nvPr/>
        </p:nvPicPr>
        <p:blipFill rotWithShape="1">
          <a:blip r:embed="rId5">
            <a:alphaModFix/>
          </a:blip>
          <a:srcRect b="0" l="0" r="0" t="0"/>
          <a:stretch/>
        </p:blipFill>
        <p:spPr>
          <a:xfrm>
            <a:off x="4692361" y="1590675"/>
            <a:ext cx="2045278" cy="2010015"/>
          </a:xfrm>
          <a:prstGeom prst="rect">
            <a:avLst/>
          </a:prstGeom>
          <a:noFill/>
          <a:ln>
            <a:noFill/>
          </a:ln>
        </p:spPr>
      </p:pic>
      <p:sp>
        <p:nvSpPr>
          <p:cNvPr id="81" name="Google Shape;81;p5"/>
          <p:cNvSpPr txBox="1"/>
          <p:nvPr/>
        </p:nvSpPr>
        <p:spPr>
          <a:xfrm>
            <a:off x="1219200" y="4648855"/>
            <a:ext cx="263652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Describe the problem your product or service solves</a:t>
            </a:r>
            <a:endParaRPr sz="1400">
              <a:solidFill>
                <a:schemeClr val="dk1"/>
              </a:solidFill>
              <a:latin typeface="Calibri"/>
              <a:ea typeface="Calibri"/>
              <a:cs typeface="Calibri"/>
              <a:sym typeface="Calibri"/>
            </a:endParaRPr>
          </a:p>
        </p:txBody>
      </p:sp>
      <p:sp>
        <p:nvSpPr>
          <p:cNvPr id="82" name="Google Shape;82;p5"/>
          <p:cNvSpPr txBox="1"/>
          <p:nvPr/>
        </p:nvSpPr>
        <p:spPr>
          <a:xfrm>
            <a:off x="4562893" y="4641381"/>
            <a:ext cx="263652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Show how your business is different from competitors</a:t>
            </a:r>
            <a:endParaRPr sz="1400">
              <a:solidFill>
                <a:schemeClr val="dk1"/>
              </a:solidFill>
              <a:latin typeface="Calibri"/>
              <a:ea typeface="Calibri"/>
              <a:cs typeface="Calibri"/>
              <a:sym typeface="Calibri"/>
            </a:endParaRPr>
          </a:p>
        </p:txBody>
      </p:sp>
      <p:sp>
        <p:nvSpPr>
          <p:cNvPr id="83" name="Google Shape;83;p5"/>
          <p:cNvSpPr txBox="1"/>
          <p:nvPr/>
        </p:nvSpPr>
        <p:spPr>
          <a:xfrm>
            <a:off x="7864994" y="4641381"/>
            <a:ext cx="2636520"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Explain why your product or service is important for your customers</a:t>
            </a:r>
            <a:endParaRPr sz="1400">
              <a:solidFill>
                <a:schemeClr val="dk1"/>
              </a:solidFill>
              <a:latin typeface="Calibri"/>
              <a:ea typeface="Calibri"/>
              <a:cs typeface="Calibri"/>
              <a:sym typeface="Calibri"/>
            </a:endParaRPr>
          </a:p>
        </p:txBody>
      </p:sp>
      <p:sp>
        <p:nvSpPr>
          <p:cNvPr id="84" name="Google Shape;84;p5"/>
          <p:cNvSpPr txBox="1"/>
          <p:nvPr/>
        </p:nvSpPr>
        <p:spPr>
          <a:xfrm>
            <a:off x="4785706" y="842467"/>
            <a:ext cx="2514600" cy="338554"/>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600">
                <a:solidFill>
                  <a:srgbClr val="93B3D7"/>
                </a:solidFill>
                <a:latin typeface="Calibri"/>
                <a:ea typeface="Calibri"/>
                <a:cs typeface="Calibri"/>
                <a:sym typeface="Calibri"/>
              </a:rPr>
              <a:t>Value proposal</a:t>
            </a:r>
            <a:endParaRPr sz="1600">
              <a:solidFill>
                <a:srgbClr val="93B3D7"/>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6"/>
          <p:cNvSpPr txBox="1"/>
          <p:nvPr/>
        </p:nvSpPr>
        <p:spPr>
          <a:xfrm>
            <a:off x="3989642" y="219075"/>
            <a:ext cx="2944557" cy="294311"/>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1800">
                <a:solidFill>
                  <a:srgbClr val="006ED5"/>
                </a:solidFill>
                <a:latin typeface="Trebuchet MS"/>
                <a:ea typeface="Trebuchet MS"/>
                <a:cs typeface="Trebuchet MS"/>
                <a:sym typeface="Trebuchet MS"/>
              </a:rPr>
              <a:t>WHAT?</a:t>
            </a:r>
            <a:endParaRPr/>
          </a:p>
        </p:txBody>
      </p:sp>
      <p:sp>
        <p:nvSpPr>
          <p:cNvPr id="90" name="Google Shape;90;p6"/>
          <p:cNvSpPr txBox="1"/>
          <p:nvPr/>
        </p:nvSpPr>
        <p:spPr>
          <a:xfrm>
            <a:off x="4204620" y="447675"/>
            <a:ext cx="2514600" cy="307777"/>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400">
                <a:solidFill>
                  <a:srgbClr val="93B3D7"/>
                </a:solidFill>
                <a:latin typeface="Calibri"/>
                <a:ea typeface="Calibri"/>
                <a:cs typeface="Calibri"/>
                <a:sym typeface="Calibri"/>
              </a:rPr>
              <a:t>Value proposal</a:t>
            </a:r>
            <a:endParaRPr sz="1400">
              <a:solidFill>
                <a:srgbClr val="93B3D7"/>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7"/>
          <p:cNvSpPr txBox="1"/>
          <p:nvPr/>
        </p:nvSpPr>
        <p:spPr>
          <a:xfrm>
            <a:off x="3505200" y="2581275"/>
            <a:ext cx="4239956" cy="848309"/>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5400">
                <a:solidFill>
                  <a:schemeClr val="lt1"/>
                </a:solidFill>
                <a:latin typeface="Trebuchet MS"/>
                <a:ea typeface="Trebuchet MS"/>
                <a:cs typeface="Trebuchet MS"/>
                <a:sym typeface="Trebuchet MS"/>
              </a:rPr>
              <a:t>WHO?</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8"/>
          <p:cNvSpPr txBox="1"/>
          <p:nvPr/>
        </p:nvSpPr>
        <p:spPr>
          <a:xfrm>
            <a:off x="4191860" y="219075"/>
            <a:ext cx="2944557" cy="386644"/>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2400">
                <a:solidFill>
                  <a:srgbClr val="006ED5"/>
                </a:solidFill>
                <a:latin typeface="Trebuchet MS"/>
                <a:ea typeface="Trebuchet MS"/>
                <a:cs typeface="Trebuchet MS"/>
                <a:sym typeface="Trebuchet MS"/>
              </a:rPr>
              <a:t>WHO?</a:t>
            </a:r>
            <a:endParaRPr/>
          </a:p>
        </p:txBody>
      </p:sp>
      <p:grpSp>
        <p:nvGrpSpPr>
          <p:cNvPr id="101" name="Google Shape;101;p8"/>
          <p:cNvGrpSpPr/>
          <p:nvPr/>
        </p:nvGrpSpPr>
        <p:grpSpPr>
          <a:xfrm>
            <a:off x="551138" y="955505"/>
            <a:ext cx="10251528" cy="4740563"/>
            <a:chOff x="1395412" y="2176462"/>
            <a:chExt cx="2752725" cy="2400300"/>
          </a:xfrm>
        </p:grpSpPr>
        <p:sp>
          <p:nvSpPr>
            <p:cNvPr id="102" name="Google Shape;102;p8"/>
            <p:cNvSpPr/>
            <p:nvPr/>
          </p:nvSpPr>
          <p:spPr>
            <a:xfrm>
              <a:off x="1395412" y="2176462"/>
              <a:ext cx="2752725" cy="2400300"/>
            </a:xfrm>
            <a:custGeom>
              <a:rect b="b" l="l" r="r" t="t"/>
              <a:pathLst>
                <a:path extrusionOk="0" h="2400300" w="2752725">
                  <a:moveTo>
                    <a:pt x="2703777" y="2400299"/>
                  </a:moveTo>
                  <a:lnTo>
                    <a:pt x="48947" y="2400299"/>
                  </a:lnTo>
                  <a:lnTo>
                    <a:pt x="45540" y="2399964"/>
                  </a:lnTo>
                  <a:lnTo>
                    <a:pt x="10739" y="2379876"/>
                  </a:lnTo>
                  <a:lnTo>
                    <a:pt x="0" y="2351351"/>
                  </a:lnTo>
                  <a:lnTo>
                    <a:pt x="0" y="2347912"/>
                  </a:lnTo>
                  <a:lnTo>
                    <a:pt x="0" y="48947"/>
                  </a:lnTo>
                  <a:lnTo>
                    <a:pt x="17776" y="12911"/>
                  </a:lnTo>
                  <a:lnTo>
                    <a:pt x="48947" y="0"/>
                  </a:lnTo>
                  <a:lnTo>
                    <a:pt x="2703777" y="0"/>
                  </a:lnTo>
                  <a:lnTo>
                    <a:pt x="2739813" y="17776"/>
                  </a:lnTo>
                  <a:lnTo>
                    <a:pt x="2752724" y="48947"/>
                  </a:lnTo>
                  <a:lnTo>
                    <a:pt x="2752724" y="2351351"/>
                  </a:lnTo>
                  <a:lnTo>
                    <a:pt x="2734948" y="2387387"/>
                  </a:lnTo>
                  <a:lnTo>
                    <a:pt x="2707183" y="2399964"/>
                  </a:lnTo>
                  <a:lnTo>
                    <a:pt x="2703777" y="2400299"/>
                  </a:lnTo>
                  <a:close/>
                </a:path>
              </a:pathLst>
            </a:custGeom>
            <a:solidFill>
              <a:schemeClr val="lt1"/>
            </a:solidFill>
            <a:ln cap="flat" cmpd="sng" w="38100">
              <a:solidFill>
                <a:srgbClr val="00803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sp>
          <p:nvSpPr>
            <p:cNvPr id="103" name="Google Shape;103;p8"/>
            <p:cNvSpPr/>
            <p:nvPr/>
          </p:nvSpPr>
          <p:spPr>
            <a:xfrm>
              <a:off x="1395412" y="2176462"/>
              <a:ext cx="2752725" cy="2400300"/>
            </a:xfrm>
            <a:custGeom>
              <a:rect b="b" l="l" r="r" t="t"/>
              <a:pathLst>
                <a:path extrusionOk="0" h="2400300" w="2752725">
                  <a:moveTo>
                    <a:pt x="0" y="2347912"/>
                  </a:moveTo>
                  <a:lnTo>
                    <a:pt x="0" y="52387"/>
                  </a:lnTo>
                  <a:lnTo>
                    <a:pt x="0" y="48947"/>
                  </a:lnTo>
                  <a:lnTo>
                    <a:pt x="335" y="45540"/>
                  </a:lnTo>
                  <a:lnTo>
                    <a:pt x="1006" y="42167"/>
                  </a:lnTo>
                  <a:lnTo>
                    <a:pt x="1677" y="38793"/>
                  </a:lnTo>
                  <a:lnTo>
                    <a:pt x="2671" y="35517"/>
                  </a:lnTo>
                  <a:lnTo>
                    <a:pt x="3987" y="32339"/>
                  </a:lnTo>
                  <a:lnTo>
                    <a:pt x="5304" y="29161"/>
                  </a:lnTo>
                  <a:lnTo>
                    <a:pt x="6917" y="26142"/>
                  </a:lnTo>
                  <a:lnTo>
                    <a:pt x="8828" y="23282"/>
                  </a:lnTo>
                  <a:lnTo>
                    <a:pt x="10739" y="20422"/>
                  </a:lnTo>
                  <a:lnTo>
                    <a:pt x="12911" y="17776"/>
                  </a:lnTo>
                  <a:lnTo>
                    <a:pt x="15343" y="15343"/>
                  </a:lnTo>
                  <a:lnTo>
                    <a:pt x="17776" y="12911"/>
                  </a:lnTo>
                  <a:lnTo>
                    <a:pt x="20422" y="10739"/>
                  </a:lnTo>
                  <a:lnTo>
                    <a:pt x="23282" y="8828"/>
                  </a:lnTo>
                  <a:lnTo>
                    <a:pt x="26142" y="6917"/>
                  </a:lnTo>
                  <a:lnTo>
                    <a:pt x="29161" y="5303"/>
                  </a:lnTo>
                  <a:lnTo>
                    <a:pt x="32339" y="3987"/>
                  </a:lnTo>
                  <a:lnTo>
                    <a:pt x="35517" y="2671"/>
                  </a:lnTo>
                  <a:lnTo>
                    <a:pt x="38793" y="1677"/>
                  </a:lnTo>
                  <a:lnTo>
                    <a:pt x="42167" y="1006"/>
                  </a:lnTo>
                  <a:lnTo>
                    <a:pt x="45540" y="335"/>
                  </a:lnTo>
                  <a:lnTo>
                    <a:pt x="48947" y="0"/>
                  </a:lnTo>
                  <a:lnTo>
                    <a:pt x="52387" y="0"/>
                  </a:lnTo>
                  <a:lnTo>
                    <a:pt x="2700337" y="0"/>
                  </a:lnTo>
                  <a:lnTo>
                    <a:pt x="2703777" y="0"/>
                  </a:lnTo>
                  <a:lnTo>
                    <a:pt x="2707183" y="335"/>
                  </a:lnTo>
                  <a:lnTo>
                    <a:pt x="2741984" y="20422"/>
                  </a:lnTo>
                  <a:lnTo>
                    <a:pt x="2743895" y="23282"/>
                  </a:lnTo>
                  <a:lnTo>
                    <a:pt x="2745806" y="26142"/>
                  </a:lnTo>
                  <a:lnTo>
                    <a:pt x="2752724" y="52387"/>
                  </a:lnTo>
                  <a:lnTo>
                    <a:pt x="2752724" y="2347912"/>
                  </a:lnTo>
                  <a:lnTo>
                    <a:pt x="2743895" y="2377016"/>
                  </a:lnTo>
                  <a:lnTo>
                    <a:pt x="2741984" y="2379876"/>
                  </a:lnTo>
                  <a:lnTo>
                    <a:pt x="2707183" y="2399964"/>
                  </a:lnTo>
                  <a:lnTo>
                    <a:pt x="2700337" y="2400299"/>
                  </a:lnTo>
                  <a:lnTo>
                    <a:pt x="52387" y="2400299"/>
                  </a:lnTo>
                  <a:lnTo>
                    <a:pt x="15343" y="2384955"/>
                  </a:lnTo>
                  <a:lnTo>
                    <a:pt x="8828" y="2377016"/>
                  </a:lnTo>
                  <a:lnTo>
                    <a:pt x="6917" y="2374156"/>
                  </a:lnTo>
                  <a:lnTo>
                    <a:pt x="5304" y="2371137"/>
                  </a:lnTo>
                  <a:lnTo>
                    <a:pt x="3987" y="2367959"/>
                  </a:lnTo>
                  <a:lnTo>
                    <a:pt x="2671" y="2364781"/>
                  </a:lnTo>
                  <a:lnTo>
                    <a:pt x="1677" y="2361505"/>
                  </a:lnTo>
                  <a:lnTo>
                    <a:pt x="1006" y="2358132"/>
                  </a:lnTo>
                  <a:lnTo>
                    <a:pt x="335" y="2354758"/>
                  </a:lnTo>
                  <a:lnTo>
                    <a:pt x="0" y="2351351"/>
                  </a:lnTo>
                  <a:lnTo>
                    <a:pt x="0" y="2347912"/>
                  </a:lnTo>
                  <a:close/>
                </a:path>
              </a:pathLst>
            </a:custGeom>
            <a:solidFill>
              <a:schemeClr val="lt1"/>
            </a:solidFill>
            <a:ln cap="flat" cmpd="sng" w="38100">
              <a:solidFill>
                <a:srgbClr val="008036"/>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2000">
                <a:solidFill>
                  <a:schemeClr val="dk1"/>
                </a:solidFill>
                <a:latin typeface="Calibri"/>
                <a:ea typeface="Calibri"/>
                <a:cs typeface="Calibri"/>
                <a:sym typeface="Calibri"/>
              </a:endParaRPr>
            </a:p>
          </p:txBody>
        </p:sp>
      </p:grpSp>
      <p:sp>
        <p:nvSpPr>
          <p:cNvPr id="104" name="Google Shape;104;p8"/>
          <p:cNvSpPr txBox="1"/>
          <p:nvPr/>
        </p:nvSpPr>
        <p:spPr>
          <a:xfrm>
            <a:off x="3924302" y="495313"/>
            <a:ext cx="3505200"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800">
                <a:solidFill>
                  <a:srgbClr val="93B3D7"/>
                </a:solidFill>
                <a:latin typeface="Calibri"/>
                <a:ea typeface="Calibri"/>
                <a:cs typeface="Calibri"/>
                <a:sym typeface="Calibri"/>
              </a:rPr>
              <a:t>Your customers</a:t>
            </a:r>
            <a:endParaRPr sz="1800">
              <a:solidFill>
                <a:srgbClr val="93B3D7"/>
              </a:solidFill>
              <a:latin typeface="Calibri"/>
              <a:ea typeface="Calibri"/>
              <a:cs typeface="Calibri"/>
              <a:sym typeface="Calibri"/>
            </a:endParaRPr>
          </a:p>
        </p:txBody>
      </p:sp>
      <p:sp>
        <p:nvSpPr>
          <p:cNvPr id="105" name="Google Shape;105;p8"/>
          <p:cNvSpPr txBox="1"/>
          <p:nvPr/>
        </p:nvSpPr>
        <p:spPr>
          <a:xfrm>
            <a:off x="838200" y="1285875"/>
            <a:ext cx="9735866" cy="4270400"/>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s-ES" sz="1400">
                <a:solidFill>
                  <a:schemeClr val="dk1"/>
                </a:solidFill>
                <a:latin typeface="Calibri"/>
                <a:ea typeface="Calibri"/>
                <a:cs typeface="Calibri"/>
                <a:sym typeface="Calibri"/>
              </a:rPr>
              <a:t>In this part of the Pitch you should explain who are your customers, how will you interact with them and how will you reach them.</a:t>
            </a:r>
            <a:endParaRPr sz="1400">
              <a:solidFill>
                <a:srgbClr val="000000"/>
              </a:solidFill>
              <a:latin typeface="Calibri"/>
              <a:ea typeface="Calibri"/>
              <a:cs typeface="Calibri"/>
              <a:sym typeface="Calibri"/>
            </a:endParaRPr>
          </a:p>
          <a:p>
            <a:pPr indent="0" lvl="0" marL="0" marR="0" rtl="0" algn="just">
              <a:spcBef>
                <a:spcPts val="300"/>
              </a:spcBef>
              <a:spcAft>
                <a:spcPts val="0"/>
              </a:spcAft>
              <a:buNone/>
            </a:pPr>
            <a:r>
              <a:t/>
            </a:r>
            <a:endParaRPr sz="1400">
              <a:solidFill>
                <a:srgbClr val="000000"/>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A </a:t>
            </a:r>
            <a:r>
              <a:rPr b="1" lang="es-ES" sz="1400">
                <a:solidFill>
                  <a:srgbClr val="000000"/>
                </a:solidFill>
                <a:latin typeface="Calibri"/>
                <a:ea typeface="Calibri"/>
                <a:cs typeface="Calibri"/>
                <a:sym typeface="Calibri"/>
              </a:rPr>
              <a:t>customer </a:t>
            </a:r>
            <a:r>
              <a:rPr lang="es-ES" sz="1400">
                <a:solidFill>
                  <a:srgbClr val="000000"/>
                </a:solidFill>
                <a:latin typeface="Calibri"/>
                <a:ea typeface="Calibri"/>
                <a:cs typeface="Calibri"/>
                <a:sym typeface="Calibri"/>
              </a:rPr>
              <a:t>is a person who buys something from a business. They are highly important to businesses because if no one bought their products or services, they would not make money and would have to close.</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b="1"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b="1" lang="es-ES" sz="1400">
                <a:solidFill>
                  <a:srgbClr val="000000"/>
                </a:solidFill>
                <a:latin typeface="Calibri"/>
                <a:ea typeface="Calibri"/>
                <a:cs typeface="Calibri"/>
                <a:sym typeface="Calibri"/>
              </a:rPr>
              <a:t>Customer relationships</a:t>
            </a:r>
            <a:r>
              <a:rPr lang="es-ES" sz="1400">
                <a:solidFill>
                  <a:srgbClr val="000000"/>
                </a:solidFill>
                <a:latin typeface="Calibri"/>
                <a:ea typeface="Calibri"/>
                <a:cs typeface="Calibri"/>
                <a:sym typeface="Calibri"/>
              </a:rPr>
              <a:t> are the way a company interacts and communicates with its customers.</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Companies can build relationships with their customers</a:t>
            </a:r>
            <a:r>
              <a:rPr b="1" lang="es-ES" sz="1400">
                <a:solidFill>
                  <a:srgbClr val="000000"/>
                </a:solidFill>
                <a:latin typeface="Calibri"/>
                <a:ea typeface="Calibri"/>
                <a:cs typeface="Calibri"/>
                <a:sym typeface="Calibri"/>
              </a:rPr>
              <a:t> </a:t>
            </a:r>
            <a:r>
              <a:rPr lang="es-ES" sz="1400">
                <a:solidFill>
                  <a:srgbClr val="000000"/>
                </a:solidFill>
                <a:latin typeface="Calibri"/>
                <a:ea typeface="Calibri"/>
                <a:cs typeface="Calibri"/>
                <a:sym typeface="Calibri"/>
              </a:rPr>
              <a:t>in different ways, such as through customer service, advertising and marketing, customer satisfaction, and customer feedback.</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We can group customers according to different criteria, such as age, interests, location or buying behavior.</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 </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b="1" lang="es-ES" sz="1400">
                <a:solidFill>
                  <a:srgbClr val="000000"/>
                </a:solidFill>
                <a:latin typeface="Calibri"/>
                <a:ea typeface="Calibri"/>
                <a:cs typeface="Calibri"/>
                <a:sym typeface="Calibri"/>
              </a:rPr>
              <a:t>Distribution channels</a:t>
            </a:r>
            <a:r>
              <a:rPr lang="es-ES" sz="1400">
                <a:solidFill>
                  <a:srgbClr val="000000"/>
                </a:solidFill>
                <a:latin typeface="Calibri"/>
                <a:ea typeface="Calibri"/>
                <a:cs typeface="Calibri"/>
                <a:sym typeface="Calibri"/>
              </a:rPr>
              <a:t> are the way a company brings its products or services to customers. It is important for companies to have good distribution channels so that customers can buy the company's products or services easily and conveniently.</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There are many types of distribution channels, such as direct sales, physical stores, online sales, wholesalers, distributors.</a:t>
            </a:r>
            <a:endParaRPr sz="1400">
              <a:solidFill>
                <a:schemeClr val="dk1"/>
              </a:solidFill>
              <a:latin typeface="Calibri"/>
              <a:ea typeface="Calibri"/>
              <a:cs typeface="Calibri"/>
              <a:sym typeface="Calibri"/>
            </a:endParaRPr>
          </a:p>
          <a:p>
            <a:pPr indent="0" lvl="0" marL="0" marR="0" rtl="0" algn="just">
              <a:spcBef>
                <a:spcPts val="300"/>
              </a:spcBef>
              <a:spcAft>
                <a:spcPts val="0"/>
              </a:spcAft>
              <a:buNone/>
            </a:pPr>
            <a:r>
              <a:rPr lang="es-ES" sz="1400">
                <a:solidFill>
                  <a:srgbClr val="000000"/>
                </a:solidFill>
                <a:latin typeface="Calibri"/>
                <a:ea typeface="Calibri"/>
                <a:cs typeface="Calibri"/>
                <a:sym typeface="Calibri"/>
              </a:rPr>
              <a:t>It is important to choose the right channels in each case to reach as many people as possible.</a:t>
            </a:r>
            <a:endParaRPr sz="1400">
              <a:solidFill>
                <a:schemeClr val="dk1"/>
              </a:solidFill>
              <a:latin typeface="Calibri"/>
              <a:ea typeface="Calibri"/>
              <a:cs typeface="Calibri"/>
              <a:sym typeface="Calibri"/>
            </a:endParaRPr>
          </a:p>
          <a:p>
            <a:pPr indent="0" lvl="0" marL="0" marR="0" rtl="0" algn="just">
              <a:spcBef>
                <a:spcPts val="1500"/>
              </a:spcBef>
              <a:spcAft>
                <a:spcPts val="0"/>
              </a:spcAft>
              <a:buNone/>
            </a:pPr>
            <a:r>
              <a:t/>
            </a:r>
            <a:endParaRPr sz="1400">
              <a:solidFill>
                <a:schemeClr val="dk1"/>
              </a:solidFill>
              <a:latin typeface="Calibri"/>
              <a:ea typeface="Calibri"/>
              <a:cs typeface="Calibri"/>
              <a:sym typeface="Calibri"/>
            </a:endParaRPr>
          </a:p>
          <a:p>
            <a:pPr indent="0" lvl="0" marL="0" marR="0" rtl="0" algn="just">
              <a:spcBef>
                <a:spcPts val="120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9"/>
          <p:cNvSpPr/>
          <p:nvPr/>
        </p:nvSpPr>
        <p:spPr>
          <a:xfrm>
            <a:off x="7864994" y="1405658"/>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1" name="Google Shape;111;p9"/>
          <p:cNvSpPr/>
          <p:nvPr/>
        </p:nvSpPr>
        <p:spPr>
          <a:xfrm>
            <a:off x="4556605" y="1419225"/>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2" name="Google Shape;112;p9"/>
          <p:cNvSpPr/>
          <p:nvPr/>
        </p:nvSpPr>
        <p:spPr>
          <a:xfrm>
            <a:off x="1235593" y="1419225"/>
            <a:ext cx="2345806" cy="2371724"/>
          </a:xfrm>
          <a:prstGeom prst="roundRect">
            <a:avLst>
              <a:gd fmla="val 4973" name="adj"/>
            </a:avLst>
          </a:prstGeom>
          <a:solidFill>
            <a:schemeClr val="lt1"/>
          </a:solidFill>
          <a:ln cap="flat" cmpd="sng" w="25400">
            <a:solidFill>
              <a:srgbClr val="21364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3" name="Google Shape;113;p9"/>
          <p:cNvSpPr txBox="1"/>
          <p:nvPr/>
        </p:nvSpPr>
        <p:spPr>
          <a:xfrm>
            <a:off x="4782065" y="521742"/>
            <a:ext cx="1835150" cy="572135"/>
          </a:xfrm>
          <a:prstGeom prst="rect">
            <a:avLst/>
          </a:prstGeom>
          <a:noFill/>
          <a:ln>
            <a:noFill/>
          </a:ln>
        </p:spPr>
        <p:txBody>
          <a:bodyPr anchorCtr="0" anchor="t" bIns="0" lIns="0" spcFirstLastPara="1" rIns="0" wrap="square" tIns="17125">
            <a:spAutoFit/>
          </a:bodyPr>
          <a:lstStyle/>
          <a:p>
            <a:pPr indent="0" lvl="0" marL="12700" marR="0" rtl="0" algn="ctr">
              <a:spcBef>
                <a:spcPts val="0"/>
              </a:spcBef>
              <a:spcAft>
                <a:spcPts val="0"/>
              </a:spcAft>
              <a:buNone/>
            </a:pPr>
            <a:r>
              <a:rPr b="1" i="0" lang="es-ES" sz="3550">
                <a:solidFill>
                  <a:srgbClr val="006ED5"/>
                </a:solidFill>
                <a:latin typeface="Trebuchet MS"/>
                <a:ea typeface="Trebuchet MS"/>
                <a:cs typeface="Trebuchet MS"/>
                <a:sym typeface="Trebuchet MS"/>
              </a:rPr>
              <a:t>WHO?</a:t>
            </a:r>
            <a:endParaRPr/>
          </a:p>
        </p:txBody>
      </p:sp>
      <p:sp>
        <p:nvSpPr>
          <p:cNvPr id="114" name="Google Shape;114;p9"/>
          <p:cNvSpPr txBox="1"/>
          <p:nvPr/>
        </p:nvSpPr>
        <p:spPr>
          <a:xfrm>
            <a:off x="914400" y="3883977"/>
            <a:ext cx="2884338" cy="455253"/>
          </a:xfrm>
          <a:prstGeom prst="rect">
            <a:avLst/>
          </a:prstGeom>
          <a:noFill/>
          <a:ln>
            <a:noFill/>
          </a:ln>
        </p:spPr>
        <p:txBody>
          <a:bodyPr anchorCtr="0" anchor="t" bIns="0" lIns="0" spcFirstLastPara="1" rIns="0" wrap="square" tIns="11425">
            <a:spAutoFit/>
          </a:bodyPr>
          <a:lstStyle/>
          <a:p>
            <a:pPr indent="0" lvl="0" marL="12700" marR="0" rtl="0" algn="ctr">
              <a:lnSpc>
                <a:spcPct val="100000"/>
              </a:lnSpc>
              <a:spcBef>
                <a:spcPts val="0"/>
              </a:spcBef>
              <a:spcAft>
                <a:spcPts val="0"/>
              </a:spcAft>
              <a:buNone/>
            </a:pPr>
            <a:r>
              <a:rPr b="1" lang="es-ES" sz="1400">
                <a:solidFill>
                  <a:srgbClr val="B19400"/>
                </a:solidFill>
                <a:latin typeface="Trebuchet MS"/>
                <a:ea typeface="Trebuchet MS"/>
                <a:cs typeface="Trebuchet MS"/>
                <a:sym typeface="Trebuchet MS"/>
              </a:rPr>
              <a:t>Who is it for?</a:t>
            </a:r>
            <a:endParaRPr/>
          </a:p>
          <a:p>
            <a:pPr indent="0" lvl="0" marL="12700" marR="0" rtl="0" algn="ctr">
              <a:lnSpc>
                <a:spcPct val="100000"/>
              </a:lnSpc>
              <a:spcBef>
                <a:spcPts val="90"/>
              </a:spcBef>
              <a:spcAft>
                <a:spcPts val="0"/>
              </a:spcAft>
              <a:buNone/>
            </a:pPr>
            <a:r>
              <a:rPr b="1" lang="es-ES" sz="1400">
                <a:solidFill>
                  <a:srgbClr val="B19400"/>
                </a:solidFill>
                <a:latin typeface="Trebuchet MS"/>
                <a:ea typeface="Trebuchet MS"/>
                <a:cs typeface="Trebuchet MS"/>
                <a:sym typeface="Trebuchet MS"/>
              </a:rPr>
              <a:t>Who are your customers?</a:t>
            </a:r>
            <a:endParaRPr sz="1400">
              <a:solidFill>
                <a:schemeClr val="dk1"/>
              </a:solidFill>
              <a:latin typeface="Trebuchet MS"/>
              <a:ea typeface="Trebuchet MS"/>
              <a:cs typeface="Trebuchet MS"/>
              <a:sym typeface="Trebuchet MS"/>
            </a:endParaRPr>
          </a:p>
        </p:txBody>
      </p:sp>
      <p:sp>
        <p:nvSpPr>
          <p:cNvPr id="115" name="Google Shape;115;p9"/>
          <p:cNvSpPr txBox="1"/>
          <p:nvPr/>
        </p:nvSpPr>
        <p:spPr>
          <a:xfrm>
            <a:off x="4114800" y="3883977"/>
            <a:ext cx="3254177" cy="442429"/>
          </a:xfrm>
          <a:prstGeom prst="rect">
            <a:avLst/>
          </a:prstGeom>
          <a:noFill/>
          <a:ln>
            <a:noFill/>
          </a:ln>
        </p:spPr>
        <p:txBody>
          <a:bodyPr anchorCtr="0" anchor="t" bIns="0" lIns="0" spcFirstLastPara="1" rIns="0" wrap="square" tIns="11425">
            <a:spAutoFit/>
          </a:bodyPr>
          <a:lstStyle/>
          <a:p>
            <a:pPr indent="0" lvl="0" marL="12700" marR="0" rtl="0" algn="ctr">
              <a:lnSpc>
                <a:spcPct val="100000"/>
              </a:lnSpc>
              <a:spcBef>
                <a:spcPts val="0"/>
              </a:spcBef>
              <a:spcAft>
                <a:spcPts val="0"/>
              </a:spcAft>
              <a:buNone/>
            </a:pPr>
            <a:r>
              <a:rPr b="1" lang="es-ES" sz="1400">
                <a:solidFill>
                  <a:srgbClr val="008545"/>
                </a:solidFill>
                <a:latin typeface="Trebuchet MS"/>
                <a:ea typeface="Trebuchet MS"/>
                <a:cs typeface="Trebuchet MS"/>
                <a:sym typeface="Trebuchet MS"/>
              </a:rPr>
              <a:t>How to reach your customers? How will you deliver your product?</a:t>
            </a:r>
            <a:endParaRPr sz="1400">
              <a:solidFill>
                <a:schemeClr val="dk1"/>
              </a:solidFill>
              <a:latin typeface="Trebuchet MS"/>
              <a:ea typeface="Trebuchet MS"/>
              <a:cs typeface="Trebuchet MS"/>
              <a:sym typeface="Trebuchet MS"/>
            </a:endParaRPr>
          </a:p>
        </p:txBody>
      </p:sp>
      <p:sp>
        <p:nvSpPr>
          <p:cNvPr id="116" name="Google Shape;116;p9"/>
          <p:cNvSpPr txBox="1"/>
          <p:nvPr/>
        </p:nvSpPr>
        <p:spPr>
          <a:xfrm>
            <a:off x="7467600" y="3870642"/>
            <a:ext cx="3124201" cy="433324"/>
          </a:xfrm>
          <a:prstGeom prst="rect">
            <a:avLst/>
          </a:prstGeom>
          <a:noFill/>
          <a:ln>
            <a:noFill/>
          </a:ln>
        </p:spPr>
        <p:txBody>
          <a:bodyPr anchorCtr="0" anchor="t" bIns="0" lIns="0" spcFirstLastPara="1" rIns="0" wrap="square" tIns="0">
            <a:spAutoFit/>
          </a:bodyPr>
          <a:lstStyle/>
          <a:p>
            <a:pPr indent="-649605" lvl="0" marL="661670" marR="5080" rtl="0" algn="ctr">
              <a:lnSpc>
                <a:spcPct val="104200"/>
              </a:lnSpc>
              <a:spcBef>
                <a:spcPts val="0"/>
              </a:spcBef>
              <a:spcAft>
                <a:spcPts val="0"/>
              </a:spcAft>
              <a:buNone/>
            </a:pPr>
            <a:r>
              <a:rPr b="1" lang="es-ES" sz="1400">
                <a:solidFill>
                  <a:srgbClr val="EB0000"/>
                </a:solidFill>
                <a:latin typeface="Trebuchet MS"/>
                <a:ea typeface="Trebuchet MS"/>
                <a:cs typeface="Trebuchet MS"/>
                <a:sym typeface="Trebuchet MS"/>
              </a:rPr>
              <a:t>How will you help your customers?</a:t>
            </a:r>
            <a:endParaRPr b="1" sz="1400">
              <a:solidFill>
                <a:srgbClr val="EB0000"/>
              </a:solidFill>
              <a:latin typeface="Trebuchet MS"/>
              <a:ea typeface="Trebuchet MS"/>
              <a:cs typeface="Trebuchet MS"/>
              <a:sym typeface="Trebuchet MS"/>
            </a:endParaRPr>
          </a:p>
          <a:p>
            <a:pPr indent="-649605" lvl="0" marL="661670" marR="5080" rtl="0" algn="ctr">
              <a:lnSpc>
                <a:spcPct val="104200"/>
              </a:lnSpc>
              <a:spcBef>
                <a:spcPts val="0"/>
              </a:spcBef>
              <a:spcAft>
                <a:spcPts val="0"/>
              </a:spcAft>
              <a:buNone/>
            </a:pPr>
            <a:r>
              <a:rPr b="1" lang="es-ES" sz="1400">
                <a:solidFill>
                  <a:srgbClr val="EB0000"/>
                </a:solidFill>
                <a:latin typeface="Trebuchet MS"/>
                <a:ea typeface="Trebuchet MS"/>
                <a:cs typeface="Trebuchet MS"/>
                <a:sym typeface="Trebuchet MS"/>
              </a:rPr>
              <a:t>How will you interact with them?</a:t>
            </a:r>
            <a:endParaRPr sz="1400">
              <a:solidFill>
                <a:schemeClr val="dk1"/>
              </a:solidFill>
              <a:latin typeface="Trebuchet MS"/>
              <a:ea typeface="Trebuchet MS"/>
              <a:cs typeface="Trebuchet MS"/>
              <a:sym typeface="Trebuchet MS"/>
            </a:endParaRPr>
          </a:p>
        </p:txBody>
      </p:sp>
      <p:sp>
        <p:nvSpPr>
          <p:cNvPr id="117" name="Google Shape;117;p9"/>
          <p:cNvSpPr txBox="1"/>
          <p:nvPr/>
        </p:nvSpPr>
        <p:spPr>
          <a:xfrm>
            <a:off x="3841196" y="909211"/>
            <a:ext cx="3716888"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800">
                <a:solidFill>
                  <a:srgbClr val="93B3D7"/>
                </a:solidFill>
                <a:latin typeface="Calibri"/>
                <a:ea typeface="Calibri"/>
                <a:cs typeface="Calibri"/>
                <a:sym typeface="Calibri"/>
              </a:rPr>
              <a:t>Your customers</a:t>
            </a:r>
            <a:endParaRPr sz="1800">
              <a:solidFill>
                <a:srgbClr val="93B3D7"/>
              </a:solidFill>
              <a:latin typeface="Calibri"/>
              <a:ea typeface="Calibri"/>
              <a:cs typeface="Calibri"/>
              <a:sym typeface="Calibri"/>
            </a:endParaRPr>
          </a:p>
        </p:txBody>
      </p:sp>
      <p:sp>
        <p:nvSpPr>
          <p:cNvPr id="118" name="Google Shape;118;p9"/>
          <p:cNvSpPr txBox="1"/>
          <p:nvPr/>
        </p:nvSpPr>
        <p:spPr>
          <a:xfrm>
            <a:off x="1038957" y="4587484"/>
            <a:ext cx="2542442" cy="58477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s-ES" sz="1600">
                <a:solidFill>
                  <a:schemeClr val="dk1"/>
                </a:solidFill>
                <a:latin typeface="Calibri"/>
                <a:ea typeface="Calibri"/>
                <a:cs typeface="Calibri"/>
                <a:sym typeface="Calibri"/>
              </a:rPr>
              <a:t>Describe your customers, their needs and desires.</a:t>
            </a:r>
            <a:endParaRPr/>
          </a:p>
        </p:txBody>
      </p:sp>
      <p:sp>
        <p:nvSpPr>
          <p:cNvPr id="119" name="Google Shape;119;p9"/>
          <p:cNvSpPr txBox="1"/>
          <p:nvPr/>
        </p:nvSpPr>
        <p:spPr>
          <a:xfrm>
            <a:off x="4343399" y="4623066"/>
            <a:ext cx="2686051"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600">
                <a:solidFill>
                  <a:schemeClr val="dk1"/>
                </a:solidFill>
                <a:latin typeface="Calibri"/>
                <a:ea typeface="Calibri"/>
                <a:cs typeface="Calibri"/>
                <a:sym typeface="Calibri"/>
              </a:rPr>
              <a:t>Show the channels you will use to reach your customers.</a:t>
            </a:r>
            <a:endParaRPr/>
          </a:p>
        </p:txBody>
      </p:sp>
      <p:sp>
        <p:nvSpPr>
          <p:cNvPr id="120" name="Google Shape;120;p9"/>
          <p:cNvSpPr txBox="1"/>
          <p:nvPr/>
        </p:nvSpPr>
        <p:spPr>
          <a:xfrm>
            <a:off x="7639000" y="4587483"/>
            <a:ext cx="3124200" cy="5847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600">
                <a:solidFill>
                  <a:schemeClr val="dk1"/>
                </a:solidFill>
                <a:latin typeface="Calibri"/>
                <a:ea typeface="Calibri"/>
                <a:cs typeface="Calibri"/>
                <a:sym typeface="Calibri"/>
              </a:rPr>
              <a:t>Describe how your product or service will help your customers.</a:t>
            </a:r>
            <a:endParaRPr/>
          </a:p>
        </p:txBody>
      </p:sp>
      <p:pic>
        <p:nvPicPr>
          <p:cNvPr id="121" name="Google Shape;121;p9"/>
          <p:cNvPicPr preferRelativeResize="0"/>
          <p:nvPr/>
        </p:nvPicPr>
        <p:blipFill rotWithShape="1">
          <a:blip r:embed="rId3">
            <a:alphaModFix/>
          </a:blip>
          <a:srcRect b="0" l="0" r="0" t="0"/>
          <a:stretch/>
        </p:blipFill>
        <p:spPr>
          <a:xfrm>
            <a:off x="4676532" y="1710892"/>
            <a:ext cx="2130711" cy="1905000"/>
          </a:xfrm>
          <a:prstGeom prst="rect">
            <a:avLst/>
          </a:prstGeom>
          <a:noFill/>
          <a:ln>
            <a:noFill/>
          </a:ln>
        </p:spPr>
      </p:pic>
      <p:pic>
        <p:nvPicPr>
          <p:cNvPr id="122" name="Google Shape;122;p9"/>
          <p:cNvPicPr preferRelativeResize="0"/>
          <p:nvPr/>
        </p:nvPicPr>
        <p:blipFill rotWithShape="1">
          <a:blip r:embed="rId4">
            <a:alphaModFix/>
          </a:blip>
          <a:srcRect b="0" l="13177" r="6006" t="11591"/>
          <a:stretch/>
        </p:blipFill>
        <p:spPr>
          <a:xfrm>
            <a:off x="7935684" y="1495889"/>
            <a:ext cx="2220623" cy="2191262"/>
          </a:xfrm>
          <a:prstGeom prst="rect">
            <a:avLst/>
          </a:prstGeom>
          <a:noFill/>
          <a:ln>
            <a:noFill/>
          </a:ln>
        </p:spPr>
      </p:pic>
      <p:pic>
        <p:nvPicPr>
          <p:cNvPr id="123" name="Google Shape;123;p9"/>
          <p:cNvPicPr preferRelativeResize="0"/>
          <p:nvPr/>
        </p:nvPicPr>
        <p:blipFill rotWithShape="1">
          <a:blip r:embed="rId5">
            <a:alphaModFix/>
          </a:blip>
          <a:srcRect b="0" l="5000" r="3487" t="0"/>
          <a:stretch/>
        </p:blipFill>
        <p:spPr>
          <a:xfrm>
            <a:off x="1295400" y="1590675"/>
            <a:ext cx="2209800" cy="2052543"/>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2023-05-26T09:28:53Z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2023-05-26T00:00:00Z</vt:filetime>
  </property>
  <property fmtid="{D5CDD505-2E9C-101B-9397-08002B2CF9AE}" pid="3" name="Creator">
    <vt:lpwstr>pdf-lib (https://github.com/Hopding/pdf-lib)</vt:lpwstr>
  </property>
  <property fmtid="{D5CDD505-2E9C-101B-9397-08002B2CF9AE}" pid="4" name="LastSaved">
    <vt:filetime>2023-05-26T00:00:00Z</vt:filetime>
  </property>
</Properties>
</file>